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63" r:id="rId2"/>
    <p:sldId id="261" r:id="rId3"/>
    <p:sldId id="264" r:id="rId4"/>
    <p:sldId id="260" r:id="rId5"/>
    <p:sldId id="282" r:id="rId6"/>
    <p:sldId id="275" r:id="rId7"/>
    <p:sldId id="276" r:id="rId8"/>
    <p:sldId id="281" r:id="rId9"/>
    <p:sldId id="280" r:id="rId10"/>
    <p:sldId id="279" r:id="rId11"/>
    <p:sldId id="277" r:id="rId12"/>
    <p:sldId id="283" r:id="rId13"/>
    <p:sldId id="278" r:id="rId14"/>
    <p:sldId id="272" r:id="rId15"/>
    <p:sldId id="274" r:id="rId16"/>
  </p:sldIdLst>
  <p:sldSz cx="18288000" cy="10287000"/>
  <p:notesSz cx="18288000" cy="10287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0077"/>
    <a:srgbClr val="F05F9E"/>
    <a:srgbClr val="E05A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51"/>
    <p:restoredTop sz="94643"/>
  </p:normalViewPr>
  <p:slideViewPr>
    <p:cSldViewPr>
      <p:cViewPr varScale="1">
        <p:scale>
          <a:sx n="70" d="100"/>
          <a:sy n="70" d="100"/>
        </p:scale>
        <p:origin x="480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05F9E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numFmt formatCode="General" sourceLinked="0"/>
            <c:spPr>
              <a:noFill/>
              <a:ln cap="flat"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000" b="0" i="0" u="none" strike="noStrike" kern="1200" baseline="0">
                    <a:solidFill>
                      <a:schemeClr val="tx2"/>
                    </a:solidFill>
                    <a:latin typeface="Lucida Bright" panose="02040602050505020304" pitchFamily="18" charset="77"/>
                    <a:ea typeface="+mn-ea"/>
                    <a:cs typeface="+mn-cs"/>
                  </a:defRPr>
                </a:pPr>
                <a:endParaRPr lang="en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k-nearest neighbors (k-NN)</c:v>
                </c:pt>
                <c:pt idx="1">
                  <c:v>support vector machine (SVM)</c:v>
                </c:pt>
                <c:pt idx="2">
                  <c:v>naive bayes classifier</c:v>
                </c:pt>
                <c:pt idx="3">
                  <c:v>logistic regression</c:v>
                </c:pt>
                <c:pt idx="4">
                  <c:v>Random Forest</c:v>
                </c:pt>
                <c:pt idx="5">
                  <c:v>XGB</c:v>
                </c:pt>
                <c:pt idx="6">
                  <c:v>neural network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97.4</c:v>
                </c:pt>
                <c:pt idx="1">
                  <c:v>95.6</c:v>
                </c:pt>
                <c:pt idx="2">
                  <c:v>96.5</c:v>
                </c:pt>
                <c:pt idx="3">
                  <c:v>98.2</c:v>
                </c:pt>
                <c:pt idx="4">
                  <c:v>96.5</c:v>
                </c:pt>
                <c:pt idx="5">
                  <c:v>94.7</c:v>
                </c:pt>
                <c:pt idx="6">
                  <c:v>96.5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76-E045-AB2B-657EA18D3C2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03038367"/>
        <c:axId val="203173535"/>
      </c:barChart>
      <c:catAx>
        <c:axId val="2030383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2"/>
                </a:solidFill>
                <a:latin typeface="Lucida Bright" panose="02040602050505020304" pitchFamily="18" charset="77"/>
                <a:ea typeface="+mn-ea"/>
                <a:cs typeface="+mn-cs"/>
              </a:defRPr>
            </a:pPr>
            <a:endParaRPr lang="en-IL"/>
          </a:p>
        </c:txPr>
        <c:crossAx val="203173535"/>
        <c:crosses val="autoZero"/>
        <c:auto val="1"/>
        <c:lblAlgn val="ctr"/>
        <c:lblOffset val="100"/>
        <c:noMultiLvlLbl val="0"/>
      </c:catAx>
      <c:valAx>
        <c:axId val="2031735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2030383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1F645C-8F85-DE4E-97FC-2235EF9417B7}" type="datetimeFigureOut">
              <a:rPr lang="en-IL" smtClean="0"/>
              <a:t>20/08/2022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3ED8D5-7D5C-C347-B47E-35920391392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30713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ED8D5-7D5C-C347-B47E-35920391392A}" type="slidenum">
              <a:rPr lang="en-IL" smtClean="0"/>
              <a:t>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0532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ED8D5-7D5C-C347-B47E-35920391392A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18212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ED8D5-7D5C-C347-B47E-35920391392A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0425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7999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50626" y="536124"/>
            <a:ext cx="10073005" cy="2675890"/>
          </a:xfrm>
          <a:custGeom>
            <a:avLst/>
            <a:gdLst/>
            <a:ahLst/>
            <a:cxnLst/>
            <a:rect l="l" t="t" r="r" b="b"/>
            <a:pathLst>
              <a:path w="10073005" h="2675890">
                <a:moveTo>
                  <a:pt x="10072464" y="2675498"/>
                </a:moveTo>
                <a:lnTo>
                  <a:pt x="0" y="2675498"/>
                </a:lnTo>
                <a:lnTo>
                  <a:pt x="0" y="0"/>
                </a:lnTo>
                <a:lnTo>
                  <a:pt x="10072464" y="0"/>
                </a:lnTo>
                <a:lnTo>
                  <a:pt x="10072464" y="26754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80588" y="944069"/>
            <a:ext cx="15926823" cy="8439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8/20/22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rgbClr val="0409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8/20/22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rgbClr val="0409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8/20/22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rgbClr val="0409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8/20/22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7999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8/20/22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4F5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38810" y="857313"/>
            <a:ext cx="8210378" cy="124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1" i="0">
                <a:solidFill>
                  <a:srgbClr val="0409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8/20/22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" y="0"/>
            <a:ext cx="18287997" cy="10286999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1E99ED5D-CB5A-B42E-F6A4-00358907931D}"/>
              </a:ext>
            </a:extLst>
          </p:cNvPr>
          <p:cNvSpPr txBox="1">
            <a:spLocks/>
          </p:cNvSpPr>
          <p:nvPr/>
        </p:nvSpPr>
        <p:spPr>
          <a:xfrm>
            <a:off x="533400" y="920031"/>
            <a:ext cx="6641024" cy="494173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80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5080" indent="-635" algn="ctr" rtl="0">
              <a:spcBef>
                <a:spcPts val="135"/>
              </a:spcBef>
            </a:pPr>
            <a:r>
              <a:rPr lang="he-IL" kern="0" spc="40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זיהוי סרטן השד באמצעות למידת מכונה</a:t>
            </a:r>
            <a:endParaRPr lang="he-IL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object 36">
            <a:extLst>
              <a:ext uri="{FF2B5EF4-FFF2-40B4-BE49-F238E27FC236}">
                <a16:creationId xmlns:a16="http://schemas.microsoft.com/office/drawing/2014/main" id="{4D9CC6FC-6A1B-0DED-15BA-FBEDD6A02C93}"/>
              </a:ext>
            </a:extLst>
          </p:cNvPr>
          <p:cNvSpPr txBox="1"/>
          <p:nvPr/>
        </p:nvSpPr>
        <p:spPr>
          <a:xfrm>
            <a:off x="1524000" y="6896100"/>
            <a:ext cx="4031756" cy="152028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35"/>
              </a:spcBef>
            </a:pPr>
            <a:r>
              <a:rPr lang="he-IL" sz="3200" b="1" spc="340" dirty="0">
                <a:solidFill>
                  <a:srgbClr val="04092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לינוי כהן</a:t>
            </a:r>
            <a:endParaRPr lang="en-US" sz="3200" b="1" spc="340" dirty="0">
              <a:solidFill>
                <a:srgbClr val="04092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5080" algn="r">
              <a:lnSpc>
                <a:spcPct val="100000"/>
              </a:lnSpc>
              <a:spcBef>
                <a:spcPts val="135"/>
              </a:spcBef>
            </a:pPr>
            <a:r>
              <a:rPr lang="en-US" sz="3200" b="1" spc="340" dirty="0">
                <a:solidFill>
                  <a:srgbClr val="04092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21/08/22</a:t>
            </a:r>
          </a:p>
          <a:p>
            <a:pPr marR="5080" algn="r">
              <a:lnSpc>
                <a:spcPct val="100000"/>
              </a:lnSpc>
              <a:spcBef>
                <a:spcPts val="135"/>
              </a:spcBef>
            </a:pPr>
            <a:r>
              <a:rPr lang="he-IL" sz="3200" b="1" spc="340" dirty="0">
                <a:solidFill>
                  <a:srgbClr val="04092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ת.ז: 207797531</a:t>
            </a:r>
            <a:endParaRPr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6DC46F5-F448-8019-E357-B3804A9647F0}"/>
              </a:ext>
            </a:extLst>
          </p:cNvPr>
          <p:cNvSpPr/>
          <p:nvPr/>
        </p:nvSpPr>
        <p:spPr>
          <a:xfrm>
            <a:off x="10058400" y="122454"/>
            <a:ext cx="7953389" cy="66865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algn="r" defTabSz="914400" rtl="1" eaLnBrk="1" latinLnBrk="0" hangingPunct="1"/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CB9A266-EC4D-5ACB-FE7A-CDCF9DB5C945}"/>
              </a:ext>
            </a:extLst>
          </p:cNvPr>
          <p:cNvSpPr txBox="1">
            <a:spLocks/>
          </p:cNvSpPr>
          <p:nvPr/>
        </p:nvSpPr>
        <p:spPr>
          <a:xfrm>
            <a:off x="276211" y="122454"/>
            <a:ext cx="4267200" cy="3095719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spcBef>
                <a:spcPts val="100"/>
              </a:spcBef>
            </a:pPr>
            <a:r>
              <a:rPr lang="en-US" sz="6600" kern="0" dirty="0">
                <a:solidFill>
                  <a:sysClr val="windowText" lastClr="000000"/>
                </a:solidFill>
                <a:latin typeface="Lucida Bright" panose="02040602050505020304" pitchFamily="18" charset="77"/>
              </a:rPr>
              <a:t>k-nearest neighbors (k-NN)</a:t>
            </a:r>
            <a:endParaRPr lang="en-US" sz="8800" kern="0" dirty="0">
              <a:solidFill>
                <a:sysClr val="windowText" lastClr="000000"/>
              </a:solidFill>
              <a:latin typeface="Lucida Bright" panose="02040602050505020304" pitchFamily="18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4F2AD4-255F-3284-648A-14AA14E20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246" y="4914900"/>
            <a:ext cx="4644710" cy="50936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80F1D2-A201-41DC-E85D-6FB149144BC0}"/>
              </a:ext>
            </a:extLst>
          </p:cNvPr>
          <p:cNvSpPr txBox="1"/>
          <p:nvPr/>
        </p:nvSpPr>
        <p:spPr>
          <a:xfrm>
            <a:off x="14478000" y="3162300"/>
            <a:ext cx="134372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en-US" sz="6600" b="0" i="0" dirty="0">
                <a:solidFill>
                  <a:srgbClr val="292929"/>
                </a:solidFill>
                <a:effectLst/>
                <a:latin typeface="charter" panose="02040503050506020203" pitchFamily="18" charset="0"/>
              </a:rPr>
              <a:t>TP</a:t>
            </a:r>
            <a:endParaRPr lang="en-IL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657016-655B-16F4-FD66-6A793E204B77}"/>
              </a:ext>
            </a:extLst>
          </p:cNvPr>
          <p:cNvSpPr txBox="1"/>
          <p:nvPr/>
        </p:nvSpPr>
        <p:spPr>
          <a:xfrm>
            <a:off x="11811000" y="647700"/>
            <a:ext cx="134372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en-US" sz="6600" b="0" i="0" dirty="0">
                <a:solidFill>
                  <a:srgbClr val="292929"/>
                </a:solidFill>
                <a:effectLst/>
                <a:latin typeface="charter" panose="02040503050506020203" pitchFamily="18" charset="0"/>
              </a:rPr>
              <a:t>TN</a:t>
            </a:r>
            <a:endParaRPr lang="en-IL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97CCB7-1E93-39DB-E181-E29ADFC27F9E}"/>
              </a:ext>
            </a:extLst>
          </p:cNvPr>
          <p:cNvSpPr txBox="1"/>
          <p:nvPr/>
        </p:nvSpPr>
        <p:spPr>
          <a:xfrm>
            <a:off x="11833302" y="3162300"/>
            <a:ext cx="134372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en-US" sz="6600" b="0" i="0" dirty="0">
                <a:solidFill>
                  <a:schemeClr val="bg1"/>
                </a:solidFill>
                <a:effectLst/>
                <a:latin typeface="charter" panose="02040503050506020203" pitchFamily="18" charset="0"/>
              </a:rPr>
              <a:t>FN</a:t>
            </a:r>
            <a:endParaRPr lang="en-IL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E953C4-C919-F672-5DC7-BD63700706F2}"/>
              </a:ext>
            </a:extLst>
          </p:cNvPr>
          <p:cNvSpPr txBox="1"/>
          <p:nvPr/>
        </p:nvSpPr>
        <p:spPr>
          <a:xfrm>
            <a:off x="14494727" y="647700"/>
            <a:ext cx="134372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en-US" sz="6600" b="0" i="0" dirty="0">
                <a:solidFill>
                  <a:schemeClr val="bg1"/>
                </a:solidFill>
                <a:effectLst/>
                <a:latin typeface="charter" panose="02040503050506020203" pitchFamily="18" charset="0"/>
              </a:rPr>
              <a:t>FP</a:t>
            </a:r>
            <a:endParaRPr lang="en-I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426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E5DF258-2F16-E6F6-73E3-63512FC712F5}"/>
              </a:ext>
            </a:extLst>
          </p:cNvPr>
          <p:cNvSpPr/>
          <p:nvPr/>
        </p:nvSpPr>
        <p:spPr>
          <a:xfrm>
            <a:off x="9580443" y="1799913"/>
            <a:ext cx="7953389" cy="66865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algn="l" defTabSz="914400" rtl="0" eaLnBrk="1" latinLnBrk="0" hangingPunct="1"/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8B06218-FFC0-0643-3DDC-382693CC5C35}"/>
              </a:ext>
            </a:extLst>
          </p:cNvPr>
          <p:cNvSpPr txBox="1">
            <a:spLocks/>
          </p:cNvSpPr>
          <p:nvPr/>
        </p:nvSpPr>
        <p:spPr>
          <a:xfrm>
            <a:off x="381000" y="419100"/>
            <a:ext cx="6863202" cy="97616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63195" marR="5080" indent="-151130">
              <a:lnSpc>
                <a:spcPts val="7650"/>
              </a:lnSpc>
              <a:spcBef>
                <a:spcPts val="380"/>
              </a:spcBef>
            </a:pPr>
            <a:r>
              <a:rPr lang="en-US" sz="6400" kern="0" spc="-290" dirty="0">
                <a:solidFill>
                  <a:sysClr val="windowText" lastClr="000000"/>
                </a:solidFill>
                <a:latin typeface="Lucida Bright" panose="02040602050505020304" pitchFamily="18" charset="77"/>
              </a:rPr>
              <a:t>R</a:t>
            </a:r>
            <a:r>
              <a:rPr lang="en-US" sz="6400" kern="0" spc="190" dirty="0">
                <a:solidFill>
                  <a:sysClr val="windowText" lastClr="000000"/>
                </a:solidFill>
                <a:latin typeface="Lucida Bright" panose="02040602050505020304" pitchFamily="18" charset="77"/>
              </a:rPr>
              <a:t>a</a:t>
            </a:r>
            <a:r>
              <a:rPr lang="en-US" sz="6400" kern="0" spc="-480" dirty="0">
                <a:solidFill>
                  <a:sysClr val="windowText" lastClr="000000"/>
                </a:solidFill>
                <a:latin typeface="Lucida Bright" panose="02040602050505020304" pitchFamily="18" charset="77"/>
              </a:rPr>
              <a:t>n</a:t>
            </a:r>
            <a:r>
              <a:rPr lang="en-US" sz="6400" kern="0" spc="-280" dirty="0">
                <a:solidFill>
                  <a:sysClr val="windowText" lastClr="000000"/>
                </a:solidFill>
                <a:latin typeface="Lucida Bright" panose="02040602050505020304" pitchFamily="18" charset="77"/>
              </a:rPr>
              <a:t>d</a:t>
            </a:r>
            <a:r>
              <a:rPr lang="en-US" sz="6400" kern="0" spc="-320" dirty="0">
                <a:solidFill>
                  <a:sysClr val="windowText" lastClr="000000"/>
                </a:solidFill>
                <a:latin typeface="Lucida Bright" panose="02040602050505020304" pitchFamily="18" charset="77"/>
              </a:rPr>
              <a:t>o</a:t>
            </a:r>
            <a:r>
              <a:rPr lang="en-US" sz="6400" kern="0" spc="-175" dirty="0">
                <a:solidFill>
                  <a:sysClr val="windowText" lastClr="000000"/>
                </a:solidFill>
                <a:latin typeface="Lucida Bright" panose="02040602050505020304" pitchFamily="18" charset="77"/>
              </a:rPr>
              <a:t>m </a:t>
            </a:r>
            <a:r>
              <a:rPr lang="en-US" sz="6400" kern="0" spc="-35" dirty="0">
                <a:solidFill>
                  <a:sysClr val="windowText" lastClr="000000"/>
                </a:solidFill>
                <a:latin typeface="Lucida Bright" panose="02040602050505020304" pitchFamily="18" charset="77"/>
              </a:rPr>
              <a:t>Forest</a:t>
            </a:r>
            <a:endParaRPr lang="en-US" sz="6400" kern="0" dirty="0">
              <a:solidFill>
                <a:sysClr val="windowText" lastClr="000000"/>
              </a:solidFill>
              <a:latin typeface="Lucida Bright" panose="02040602050505020304" pitchFamily="18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A4FBC-CEF2-E77D-6FC0-3D590EE4B512}"/>
              </a:ext>
            </a:extLst>
          </p:cNvPr>
          <p:cNvSpPr txBox="1"/>
          <p:nvPr/>
        </p:nvSpPr>
        <p:spPr>
          <a:xfrm>
            <a:off x="14097000" y="4762500"/>
            <a:ext cx="134372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en-US" sz="6600" b="0" i="0" dirty="0">
                <a:solidFill>
                  <a:srgbClr val="292929"/>
                </a:solidFill>
                <a:effectLst/>
                <a:latin typeface="charter" panose="02040503050506020203" pitchFamily="18" charset="0"/>
              </a:rPr>
              <a:t>TP</a:t>
            </a:r>
            <a:endParaRPr lang="en-IL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AF411E-9A3E-483B-7D3D-6DBE4CA8C643}"/>
              </a:ext>
            </a:extLst>
          </p:cNvPr>
          <p:cNvSpPr txBox="1"/>
          <p:nvPr/>
        </p:nvSpPr>
        <p:spPr>
          <a:xfrm>
            <a:off x="11430000" y="2247900"/>
            <a:ext cx="134372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en-US" sz="6600" b="0" i="0" dirty="0">
                <a:solidFill>
                  <a:srgbClr val="292929"/>
                </a:solidFill>
                <a:effectLst/>
                <a:latin typeface="charter" panose="02040503050506020203" pitchFamily="18" charset="0"/>
              </a:rPr>
              <a:t>TN</a:t>
            </a:r>
            <a:endParaRPr lang="en-IL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C2D178-3813-60A1-D770-FDC755FFB36D}"/>
              </a:ext>
            </a:extLst>
          </p:cNvPr>
          <p:cNvSpPr txBox="1"/>
          <p:nvPr/>
        </p:nvSpPr>
        <p:spPr>
          <a:xfrm>
            <a:off x="11452302" y="4762500"/>
            <a:ext cx="134372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en-US" sz="6600" b="0" i="0" dirty="0">
                <a:solidFill>
                  <a:schemeClr val="bg1"/>
                </a:solidFill>
                <a:effectLst/>
                <a:latin typeface="charter" panose="02040503050506020203" pitchFamily="18" charset="0"/>
              </a:rPr>
              <a:t>FN</a:t>
            </a:r>
            <a:endParaRPr lang="en-IL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0419CC-FFFC-E3E0-2ABE-39E1EDDC9279}"/>
              </a:ext>
            </a:extLst>
          </p:cNvPr>
          <p:cNvSpPr txBox="1"/>
          <p:nvPr/>
        </p:nvSpPr>
        <p:spPr>
          <a:xfrm>
            <a:off x="14113727" y="2247900"/>
            <a:ext cx="134372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en-US" sz="6600" b="0" i="0" dirty="0">
                <a:solidFill>
                  <a:schemeClr val="bg1"/>
                </a:solidFill>
                <a:effectLst/>
                <a:latin typeface="charter" panose="02040503050506020203" pitchFamily="18" charset="0"/>
              </a:rPr>
              <a:t>FP</a:t>
            </a:r>
            <a:endParaRPr lang="en-I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511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B720AAF6-0B2E-47E0-DF54-EC29E055BFED}"/>
              </a:ext>
            </a:extLst>
          </p:cNvPr>
          <p:cNvSpPr txBox="1">
            <a:spLocks/>
          </p:cNvSpPr>
          <p:nvPr/>
        </p:nvSpPr>
        <p:spPr>
          <a:xfrm>
            <a:off x="381000" y="419100"/>
            <a:ext cx="6863202" cy="97616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63195" marR="5080" indent="-151130">
              <a:lnSpc>
                <a:spcPts val="7650"/>
              </a:lnSpc>
              <a:spcBef>
                <a:spcPts val="380"/>
              </a:spcBef>
            </a:pPr>
            <a:r>
              <a:rPr lang="en-US" sz="6400" kern="0" spc="-290" dirty="0">
                <a:solidFill>
                  <a:sysClr val="windowText" lastClr="000000"/>
                </a:solidFill>
                <a:latin typeface="Lucida Bright" panose="02040602050505020304" pitchFamily="18" charset="77"/>
              </a:rPr>
              <a:t>Grid Search</a:t>
            </a:r>
            <a:endParaRPr lang="en-US" sz="6400" kern="0" dirty="0">
              <a:solidFill>
                <a:sysClr val="windowText" lastClr="000000"/>
              </a:solidFill>
              <a:latin typeface="Lucida Bright" panose="02040602050505020304" pitchFamily="18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B96267-239E-01D8-6D8B-C076F1FFFA6F}"/>
              </a:ext>
            </a:extLst>
          </p:cNvPr>
          <p:cNvSpPr txBox="1"/>
          <p:nvPr/>
        </p:nvSpPr>
        <p:spPr>
          <a:xfrm>
            <a:off x="416312" y="1562100"/>
            <a:ext cx="91997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rgbClr val="292929"/>
                </a:solidFill>
                <a:effectLst/>
                <a:latin typeface="Charter" panose="02040503050506020203" pitchFamily="18" charset="0"/>
              </a:rPr>
              <a:t>Hyperparameter models</a:t>
            </a:r>
            <a:endParaRPr lang="en-IL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EAA905-3E20-98D2-B37A-F7266247E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6438900"/>
            <a:ext cx="7038692" cy="1906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1C18DC-CF6F-1953-A368-A7C50BAFB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2810298"/>
            <a:ext cx="10668000" cy="24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825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D8FD89CB-BAB4-98FC-07B4-30AE6BD37BB5}"/>
              </a:ext>
            </a:extLst>
          </p:cNvPr>
          <p:cNvSpPr txBox="1">
            <a:spLocks/>
          </p:cNvSpPr>
          <p:nvPr/>
        </p:nvSpPr>
        <p:spPr>
          <a:xfrm>
            <a:off x="304800" y="159892"/>
            <a:ext cx="6324601" cy="2901051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63195" marR="5080" indent="-151130">
              <a:lnSpc>
                <a:spcPts val="7650"/>
              </a:lnSpc>
              <a:spcBef>
                <a:spcPts val="380"/>
              </a:spcBef>
            </a:pPr>
            <a:r>
              <a:rPr lang="en-US" sz="4800" kern="0" spc="-290" dirty="0">
                <a:solidFill>
                  <a:sysClr val="windowText" lastClr="000000"/>
                </a:solidFill>
                <a:latin typeface="Lucida Bright" panose="02040602050505020304" pitchFamily="18" charset="77"/>
              </a:rPr>
              <a:t>Feature Importance’s</a:t>
            </a:r>
            <a:r>
              <a:rPr lang="he-IL" sz="4800" kern="0" spc="-290" dirty="0">
                <a:solidFill>
                  <a:sysClr val="windowText" lastClr="000000"/>
                </a:solidFill>
                <a:latin typeface="Lucida Bright" panose="02040602050505020304" pitchFamily="18" charset="77"/>
              </a:rPr>
              <a:t> </a:t>
            </a:r>
            <a:r>
              <a:rPr lang="en-US" sz="3600" kern="0" spc="-290" dirty="0">
                <a:solidFill>
                  <a:sysClr val="windowText" lastClr="000000"/>
                </a:solidFill>
                <a:latin typeface="Lucida Bright" panose="02040602050505020304" pitchFamily="18" charset="77"/>
              </a:rPr>
              <a:t>using </a:t>
            </a:r>
            <a:r>
              <a:rPr lang="en-US" sz="3600" dirty="0">
                <a:latin typeface="Lucida Bright" panose="02040602050505020304" pitchFamily="18" charset="77"/>
              </a:rPr>
              <a:t>permutation importance</a:t>
            </a:r>
            <a:endParaRPr lang="en-US" sz="4800" kern="0" dirty="0">
              <a:solidFill>
                <a:sysClr val="windowText" lastClr="000000"/>
              </a:solidFill>
              <a:latin typeface="Lucida Bright" panose="02040602050505020304" pitchFamily="18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CF7606-7358-0FC9-3F9E-D5CCA63A10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7" t="6607" r="12977" b="1998"/>
          <a:stretch/>
        </p:blipFill>
        <p:spPr>
          <a:xfrm>
            <a:off x="9448800" y="1610418"/>
            <a:ext cx="8382000" cy="694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58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4CD8CD8-CCF9-0753-975F-FDECD917DE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1399807"/>
              </p:ext>
            </p:extLst>
          </p:nvPr>
        </p:nvGraphicFramePr>
        <p:xfrm>
          <a:off x="5562600" y="1485900"/>
          <a:ext cx="12420600" cy="858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object 3">
            <a:extLst>
              <a:ext uri="{FF2B5EF4-FFF2-40B4-BE49-F238E27FC236}">
                <a16:creationId xmlns:a16="http://schemas.microsoft.com/office/drawing/2014/main" id="{730949C4-0756-0776-5668-8EE2F8FE5368}"/>
              </a:ext>
            </a:extLst>
          </p:cNvPr>
          <p:cNvSpPr txBox="1">
            <a:spLocks/>
          </p:cNvSpPr>
          <p:nvPr/>
        </p:nvSpPr>
        <p:spPr>
          <a:xfrm>
            <a:off x="276211" y="122454"/>
            <a:ext cx="4267200" cy="2080057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defTabSz="914400" rtl="1" eaLnBrk="1" latinLnBrk="0" hangingPunct="1">
              <a:spcBef>
                <a:spcPts val="100"/>
              </a:spcBef>
            </a:pPr>
            <a:r>
              <a:rPr lang="en-US" sz="6600" kern="0" dirty="0">
                <a:solidFill>
                  <a:sysClr val="windowText" lastClr="000000"/>
                </a:solidFill>
                <a:latin typeface="Lucida Bright" panose="02040602050505020304" pitchFamily="18" charset="77"/>
              </a:rPr>
              <a:t>Model’s Scores</a:t>
            </a:r>
            <a:endParaRPr lang="en-US" sz="8800" kern="0" dirty="0">
              <a:solidFill>
                <a:sysClr val="windowText" lastClr="000000"/>
              </a:solidFill>
              <a:latin typeface="Lucida Bright" panose="02040602050505020304" pitchFamily="18" charset="7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42839" y="142840"/>
            <a:ext cx="8718909" cy="999875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4" name="Object 3"/>
          <p:cNvSpPr/>
          <p:nvPr/>
        </p:nvSpPr>
        <p:spPr>
          <a:xfrm>
            <a:off x="16748906" y="3225095"/>
            <a:ext cx="714197" cy="714197"/>
          </a:xfrm>
          <a:prstGeom prst="ellipse">
            <a:avLst/>
          </a:prstGeom>
          <a:solidFill>
            <a:srgbClr val="005BFC">
              <a:alpha val="20000"/>
            </a:srgbClr>
          </a:solidFill>
          <a:ln w="50800">
            <a:solidFill>
              <a:srgbClr val="005BFC"/>
            </a:solidFill>
            <a:prstDash val="solid"/>
            <a:miter lim="800000"/>
          </a:ln>
        </p:spPr>
      </p:sp>
      <p:sp>
        <p:nvSpPr>
          <p:cNvPr id="5" name="Object 4"/>
          <p:cNvSpPr/>
          <p:nvPr/>
        </p:nvSpPr>
        <p:spPr>
          <a:xfrm>
            <a:off x="16177550" y="3182245"/>
            <a:ext cx="1856910" cy="75704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900"/>
              </a:spcAft>
            </a:pPr>
            <a:r>
              <a:rPr lang="en-US" sz="2850" dirty="0">
                <a:solidFill>
                  <a:srgbClr val="191F3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</a:t>
            </a:r>
            <a:endParaRPr lang="en-US" sz="2700" dirty="0"/>
          </a:p>
        </p:txBody>
      </p:sp>
      <p:sp>
        <p:nvSpPr>
          <p:cNvPr id="6" name="Object 5"/>
          <p:cNvSpPr/>
          <p:nvPr/>
        </p:nvSpPr>
        <p:spPr>
          <a:xfrm>
            <a:off x="16748906" y="3225095"/>
            <a:ext cx="714197" cy="714197"/>
          </a:xfrm>
          <a:prstGeom prst="ellipse">
            <a:avLst/>
          </a:prstGeom>
          <a:noFill/>
          <a:ln w="50800">
            <a:solidFill>
              <a:srgbClr val="005BFC"/>
            </a:solidFill>
            <a:prstDash val="solid"/>
            <a:miter lim="800000"/>
          </a:ln>
        </p:spPr>
      </p:sp>
      <p:sp>
        <p:nvSpPr>
          <p:cNvPr id="7" name="Object 6"/>
          <p:cNvSpPr/>
          <p:nvPr/>
        </p:nvSpPr>
        <p:spPr>
          <a:xfrm>
            <a:off x="6858000" y="4808828"/>
            <a:ext cx="9606711" cy="4185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r" rtl="1">
              <a:lnSpc>
                <a:spcPts val="2967"/>
              </a:lnSpc>
              <a:spcAft>
                <a:spcPts val="900"/>
              </a:spcAft>
            </a:pPr>
            <a:r>
              <a:rPr lang="he-IL" sz="4200" dirty="0">
                <a:solidFill>
                  <a:srgbClr val="191F35"/>
                </a:solidFill>
                <a:latin typeface="Lato" pitchFamily="34" charset="0"/>
                <a:ea typeface="Lato" pitchFamily="34" charset="-122"/>
              </a:rPr>
              <a:t>הוספת נתונים שונים (כמו תמונות נוספות)</a:t>
            </a:r>
            <a:endParaRPr lang="en-US" sz="4200" dirty="0">
              <a:solidFill>
                <a:srgbClr val="191F35"/>
              </a:solidFill>
              <a:latin typeface="Lato" pitchFamily="34" charset="0"/>
              <a:ea typeface="Lato" pitchFamily="34" charset="-122"/>
            </a:endParaRPr>
          </a:p>
        </p:txBody>
      </p:sp>
      <p:sp>
        <p:nvSpPr>
          <p:cNvPr id="9" name="Object 8"/>
          <p:cNvSpPr/>
          <p:nvPr/>
        </p:nvSpPr>
        <p:spPr>
          <a:xfrm>
            <a:off x="16748906" y="4608541"/>
            <a:ext cx="714197" cy="714197"/>
          </a:xfrm>
          <a:prstGeom prst="ellipse">
            <a:avLst/>
          </a:prstGeom>
          <a:solidFill>
            <a:srgbClr val="005BFC">
              <a:alpha val="20000"/>
            </a:srgbClr>
          </a:solidFill>
          <a:ln w="50800">
            <a:solidFill>
              <a:srgbClr val="005BFC"/>
            </a:solidFill>
            <a:prstDash val="solid"/>
            <a:miter lim="800000"/>
          </a:ln>
        </p:spPr>
      </p:sp>
      <p:sp>
        <p:nvSpPr>
          <p:cNvPr id="10" name="Object 9"/>
          <p:cNvSpPr/>
          <p:nvPr/>
        </p:nvSpPr>
        <p:spPr>
          <a:xfrm>
            <a:off x="16177550" y="4565689"/>
            <a:ext cx="1856910" cy="75704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900"/>
              </a:spcAft>
            </a:pPr>
            <a:r>
              <a:rPr lang="en-US" sz="2850" dirty="0">
                <a:solidFill>
                  <a:srgbClr val="191F3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</a:t>
            </a:r>
            <a:endParaRPr lang="en-US" sz="2700" dirty="0"/>
          </a:p>
        </p:txBody>
      </p:sp>
      <p:sp>
        <p:nvSpPr>
          <p:cNvPr id="11" name="Object 10"/>
          <p:cNvSpPr/>
          <p:nvPr/>
        </p:nvSpPr>
        <p:spPr>
          <a:xfrm>
            <a:off x="16748906" y="4608541"/>
            <a:ext cx="714197" cy="714197"/>
          </a:xfrm>
          <a:prstGeom prst="ellipse">
            <a:avLst/>
          </a:prstGeom>
          <a:noFill/>
          <a:ln w="50800">
            <a:solidFill>
              <a:srgbClr val="005BFC"/>
            </a:solidFill>
            <a:prstDash val="solid"/>
            <a:miter lim="800000"/>
          </a:ln>
        </p:spPr>
      </p:sp>
      <p:sp>
        <p:nvSpPr>
          <p:cNvPr id="12" name="Object 11"/>
          <p:cNvSpPr/>
          <p:nvPr/>
        </p:nvSpPr>
        <p:spPr>
          <a:xfrm>
            <a:off x="10039442" y="3434982"/>
            <a:ext cx="6423785" cy="4185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r">
              <a:lnSpc>
                <a:spcPts val="2967"/>
              </a:lnSpc>
              <a:spcAft>
                <a:spcPts val="900"/>
              </a:spcAft>
            </a:pPr>
            <a:r>
              <a:rPr lang="he-IL" sz="4200" dirty="0">
                <a:solidFill>
                  <a:srgbClr val="191F35"/>
                </a:solidFill>
                <a:latin typeface="Lato" pitchFamily="34" charset="0"/>
                <a:ea typeface="Lato" pitchFamily="34" charset="-122"/>
              </a:rPr>
              <a:t>הרחבה ודיוק המודלים הקיימים</a:t>
            </a:r>
            <a:endParaRPr lang="en-US" sz="4200" dirty="0">
              <a:solidFill>
                <a:srgbClr val="191F35"/>
              </a:solidFill>
              <a:latin typeface="Lato" pitchFamily="34" charset="0"/>
              <a:ea typeface="Lato" pitchFamily="34" charset="-122"/>
            </a:endParaRPr>
          </a:p>
        </p:txBody>
      </p:sp>
      <p:sp>
        <p:nvSpPr>
          <p:cNvPr id="14" name="Object 13"/>
          <p:cNvSpPr/>
          <p:nvPr/>
        </p:nvSpPr>
        <p:spPr>
          <a:xfrm>
            <a:off x="16748906" y="5991986"/>
            <a:ext cx="714197" cy="714197"/>
          </a:xfrm>
          <a:prstGeom prst="ellipse">
            <a:avLst/>
          </a:prstGeom>
          <a:solidFill>
            <a:srgbClr val="005BFC">
              <a:alpha val="20000"/>
            </a:srgbClr>
          </a:solidFill>
          <a:ln w="50800">
            <a:solidFill>
              <a:srgbClr val="005BFC"/>
            </a:solidFill>
            <a:prstDash val="solid"/>
            <a:miter lim="800000"/>
          </a:ln>
        </p:spPr>
      </p:sp>
      <p:sp>
        <p:nvSpPr>
          <p:cNvPr id="15" name="Object 14"/>
          <p:cNvSpPr/>
          <p:nvPr/>
        </p:nvSpPr>
        <p:spPr>
          <a:xfrm>
            <a:off x="16177550" y="5949134"/>
            <a:ext cx="1856910" cy="75704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900"/>
              </a:spcAft>
            </a:pPr>
            <a:r>
              <a:rPr lang="en-US" sz="2850" dirty="0">
                <a:solidFill>
                  <a:srgbClr val="191F3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</a:t>
            </a:r>
            <a:endParaRPr lang="en-US" sz="2700" dirty="0"/>
          </a:p>
        </p:txBody>
      </p:sp>
      <p:sp>
        <p:nvSpPr>
          <p:cNvPr id="16" name="Object 15"/>
          <p:cNvSpPr/>
          <p:nvPr/>
        </p:nvSpPr>
        <p:spPr>
          <a:xfrm>
            <a:off x="16748906" y="5991986"/>
            <a:ext cx="714197" cy="714197"/>
          </a:xfrm>
          <a:prstGeom prst="ellipse">
            <a:avLst/>
          </a:prstGeom>
          <a:noFill/>
          <a:ln w="50800">
            <a:solidFill>
              <a:srgbClr val="005BFC"/>
            </a:solidFill>
            <a:prstDash val="solid"/>
            <a:miter lim="800000"/>
          </a:ln>
        </p:spPr>
      </p:sp>
      <p:sp>
        <p:nvSpPr>
          <p:cNvPr id="17" name="Object 16"/>
          <p:cNvSpPr/>
          <p:nvPr/>
        </p:nvSpPr>
        <p:spPr>
          <a:xfrm>
            <a:off x="10646630" y="6252594"/>
            <a:ext cx="5816598" cy="5058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r" defTabSz="1371600" rtl="1">
              <a:lnSpc>
                <a:spcPts val="2967"/>
              </a:lnSpc>
              <a:spcAft>
                <a:spcPts val="900"/>
              </a:spcAft>
            </a:pPr>
            <a:r>
              <a:rPr lang="he-IL" sz="4200" dirty="0">
                <a:solidFill>
                  <a:srgbClr val="191F35"/>
                </a:solidFill>
                <a:latin typeface="Lato" pitchFamily="34" charset="0"/>
                <a:ea typeface="Lato" pitchFamily="34" charset="-122"/>
              </a:rPr>
              <a:t>מימוש מודלים נוספים</a:t>
            </a:r>
            <a:endParaRPr lang="en-US" sz="4200" dirty="0">
              <a:solidFill>
                <a:srgbClr val="191F35"/>
              </a:solidFill>
              <a:latin typeface="Lato" pitchFamily="34" charset="0"/>
              <a:ea typeface="Lato" pitchFamily="34" charset="-122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384388F9-402B-C543-9F13-EB5218FEAAA3}"/>
              </a:ext>
            </a:extLst>
          </p:cNvPr>
          <p:cNvSpPr/>
          <p:nvPr/>
        </p:nvSpPr>
        <p:spPr>
          <a:xfrm>
            <a:off x="10647476" y="-346974"/>
            <a:ext cx="7058993" cy="25176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558"/>
              </a:lnSpc>
              <a:spcAft>
                <a:spcPts val="900"/>
              </a:spcAft>
            </a:pPr>
            <a:r>
              <a:rPr lang="he-IL" sz="6600" b="1" kern="0" dirty="0">
                <a:latin typeface="Roboto Slab" pitchFamily="34" charset="0"/>
                <a:ea typeface="Roboto Slab" pitchFamily="34" charset="-122"/>
              </a:rPr>
              <a:t>איך ממשיכים מפה?</a:t>
            </a:r>
            <a:endParaRPr lang="en-US" sz="6600" b="1" kern="0" dirty="0">
              <a:latin typeface="Roboto Slab" pitchFamily="34" charset="0"/>
              <a:ea typeface="Roboto Slab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4000" y="2781300"/>
            <a:ext cx="12134215" cy="5452711"/>
          </a:xfrm>
          <a:prstGeom prst="rect">
            <a:avLst/>
          </a:prstGeom>
        </p:spPr>
        <p:txBody>
          <a:bodyPr vert="horz" wrap="square" lIns="0" tIns="121285" rIns="0" bIns="0" rtlCol="0">
            <a:spAutoFit/>
          </a:bodyPr>
          <a:lstStyle/>
          <a:p>
            <a:pPr algn="r" rtl="1">
              <a:lnSpc>
                <a:spcPct val="200000"/>
              </a:lnSpc>
              <a:spcBef>
                <a:spcPts val="1000"/>
              </a:spcBef>
            </a:pPr>
            <a:r>
              <a:rPr lang="he-IL" sz="4400" dirty="0">
                <a:latin typeface="Lucida Sans" panose="020B0602030504020204" pitchFamily="34" charset="77"/>
                <a:ea typeface="Tahoma" panose="020B0604030504040204" pitchFamily="34" charset="0"/>
                <a:cs typeface="Tahoma" panose="020B0604030504040204" pitchFamily="34" charset="0"/>
              </a:rPr>
              <a:t>האם ניתן, באמצעות מודלי למידת מכונה, לחזות האם בגוף מסוים יתפתח סרטן השד? </a:t>
            </a:r>
          </a:p>
          <a:p>
            <a:pPr algn="r" rtl="1">
              <a:lnSpc>
                <a:spcPct val="200000"/>
              </a:lnSpc>
              <a:spcBef>
                <a:spcPts val="1000"/>
              </a:spcBef>
            </a:pPr>
            <a:r>
              <a:rPr lang="he-IL" sz="4400" dirty="0">
                <a:latin typeface="Lucida Sans" panose="020B0602030504020204" pitchFamily="34" charset="77"/>
                <a:ea typeface="Tahoma" panose="020B0604030504040204" pitchFamily="34" charset="0"/>
                <a:cs typeface="Tahoma" panose="020B0604030504040204" pitchFamily="34" charset="0"/>
              </a:rPr>
              <a:t>מהם הפקטורים התומכים ביותר בשאלה של סרטן השד. </a:t>
            </a:r>
            <a:endParaRPr lang="en-IL" sz="4400" dirty="0">
              <a:latin typeface="Lucida Sans" panose="020B0602030504020204" pitchFamily="34" charset="77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14E36C45-76ED-DD75-35C4-525ABD8A974C}"/>
              </a:ext>
            </a:extLst>
          </p:cNvPr>
          <p:cNvSpPr txBox="1">
            <a:spLocks/>
          </p:cNvSpPr>
          <p:nvPr/>
        </p:nvSpPr>
        <p:spPr>
          <a:xfrm>
            <a:off x="9257837" y="876300"/>
            <a:ext cx="8210378" cy="17825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algn="r">
              <a:spcBef>
                <a:spcPts val="100"/>
              </a:spcBef>
            </a:pPr>
            <a:r>
              <a:rPr lang="he-IL" sz="11500" b="1" kern="0" spc="-125" dirty="0">
                <a:solidFill>
                  <a:sysClr val="windowText" lastClr="000000"/>
                </a:solidFill>
                <a:latin typeface="Lucida Bright" panose="02040602050505020304" pitchFamily="18" charset="77"/>
                <a:ea typeface="Segoe UI Symbol" panose="020B0502040204020203" pitchFamily="34" charset="0"/>
              </a:rPr>
              <a:t>שאלת המחקר</a:t>
            </a:r>
            <a:endParaRPr lang="en-US" sz="11500" b="1" kern="0" spc="-254" dirty="0">
              <a:solidFill>
                <a:sysClr val="windowText" lastClr="000000"/>
              </a:solidFill>
              <a:latin typeface="Lucida Bright" panose="02040602050505020304" pitchFamily="18" charset="77"/>
              <a:ea typeface="Segoe UI Symbol" panose="020B0502040204020203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38200" y="0"/>
            <a:ext cx="6172200" cy="10287000"/>
            <a:chOff x="0" y="1"/>
            <a:chExt cx="6969759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1"/>
              <a:ext cx="4001135" cy="10287000"/>
            </a:xfrm>
            <a:custGeom>
              <a:avLst/>
              <a:gdLst/>
              <a:ahLst/>
              <a:cxnLst/>
              <a:rect l="l" t="t" r="r" b="b"/>
              <a:pathLst>
                <a:path w="4001135" h="10287000">
                  <a:moveTo>
                    <a:pt x="0" y="10286997"/>
                  </a:moveTo>
                  <a:lnTo>
                    <a:pt x="0" y="0"/>
                  </a:lnTo>
                  <a:lnTo>
                    <a:pt x="4000918" y="0"/>
                  </a:lnTo>
                  <a:lnTo>
                    <a:pt x="4000918" y="10286997"/>
                  </a:lnTo>
                  <a:lnTo>
                    <a:pt x="0" y="10286997"/>
                  </a:lnTo>
                  <a:close/>
                </a:path>
              </a:pathLst>
            </a:custGeom>
            <a:solidFill>
              <a:srgbClr val="DA16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38916" y="2345487"/>
              <a:ext cx="5930900" cy="5930900"/>
            </a:xfrm>
            <a:custGeom>
              <a:avLst/>
              <a:gdLst/>
              <a:ahLst/>
              <a:cxnLst/>
              <a:rect l="l" t="t" r="r" b="b"/>
              <a:pathLst>
                <a:path w="5930900" h="5930900">
                  <a:moveTo>
                    <a:pt x="8272" y="2985228"/>
                  </a:moveTo>
                  <a:lnTo>
                    <a:pt x="2068" y="2975895"/>
                  </a:lnTo>
                  <a:lnTo>
                    <a:pt x="0" y="2965293"/>
                  </a:lnTo>
                  <a:lnTo>
                    <a:pt x="2068" y="2954690"/>
                  </a:lnTo>
                  <a:lnTo>
                    <a:pt x="8271" y="2945360"/>
                  </a:lnTo>
                  <a:lnTo>
                    <a:pt x="2945358" y="8272"/>
                  </a:lnTo>
                  <a:lnTo>
                    <a:pt x="2954690" y="2068"/>
                  </a:lnTo>
                  <a:lnTo>
                    <a:pt x="2965293" y="0"/>
                  </a:lnTo>
                  <a:lnTo>
                    <a:pt x="2975895" y="2068"/>
                  </a:lnTo>
                  <a:lnTo>
                    <a:pt x="2985226" y="8272"/>
                  </a:lnTo>
                  <a:lnTo>
                    <a:pt x="5922313" y="2945359"/>
                  </a:lnTo>
                  <a:lnTo>
                    <a:pt x="5928517" y="2954690"/>
                  </a:lnTo>
                  <a:lnTo>
                    <a:pt x="5930586" y="2965293"/>
                  </a:lnTo>
                  <a:lnTo>
                    <a:pt x="5928517" y="2975895"/>
                  </a:lnTo>
                  <a:lnTo>
                    <a:pt x="5922313" y="2985227"/>
                  </a:lnTo>
                  <a:lnTo>
                    <a:pt x="2985226" y="5922314"/>
                  </a:lnTo>
                  <a:lnTo>
                    <a:pt x="2975895" y="5928517"/>
                  </a:lnTo>
                  <a:lnTo>
                    <a:pt x="2965293" y="5930586"/>
                  </a:lnTo>
                  <a:lnTo>
                    <a:pt x="2954690" y="5928517"/>
                  </a:lnTo>
                  <a:lnTo>
                    <a:pt x="2945359" y="5922313"/>
                  </a:lnTo>
                  <a:lnTo>
                    <a:pt x="8272" y="29852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0194" y="2585043"/>
              <a:ext cx="5448769" cy="5448770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17407594" y="497594"/>
            <a:ext cx="419100" cy="352425"/>
          </a:xfrm>
          <a:custGeom>
            <a:avLst/>
            <a:gdLst/>
            <a:ahLst/>
            <a:cxnLst/>
            <a:rect l="l" t="t" r="r" b="b"/>
            <a:pathLst>
              <a:path w="419100" h="352425">
                <a:moveTo>
                  <a:pt x="244593" y="352425"/>
                </a:moveTo>
                <a:lnTo>
                  <a:pt x="209701" y="317182"/>
                </a:lnTo>
                <a:lnTo>
                  <a:pt x="324628" y="201103"/>
                </a:lnTo>
                <a:lnTo>
                  <a:pt x="0" y="201219"/>
                </a:lnTo>
                <a:lnTo>
                  <a:pt x="0" y="151321"/>
                </a:lnTo>
                <a:lnTo>
                  <a:pt x="324628" y="151321"/>
                </a:lnTo>
                <a:lnTo>
                  <a:pt x="209701" y="35242"/>
                </a:lnTo>
                <a:lnTo>
                  <a:pt x="244593" y="0"/>
                </a:lnTo>
                <a:lnTo>
                  <a:pt x="419057" y="176212"/>
                </a:lnTo>
                <a:lnTo>
                  <a:pt x="244593" y="3524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B853A6-12A5-F877-60EB-E4E2F57EA940}"/>
              </a:ext>
            </a:extLst>
          </p:cNvPr>
          <p:cNvSpPr txBox="1"/>
          <p:nvPr/>
        </p:nvSpPr>
        <p:spPr>
          <a:xfrm>
            <a:off x="8672265" y="497594"/>
            <a:ext cx="91544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sz="5400" spc="2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קצת עובדות על סרטן השד</a:t>
            </a:r>
            <a:endParaRPr lang="en-IL" sz="5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F225AA-E8CA-8088-08D5-F97D6A2A3A71}"/>
              </a:ext>
            </a:extLst>
          </p:cNvPr>
          <p:cNvSpPr txBox="1"/>
          <p:nvPr/>
        </p:nvSpPr>
        <p:spPr>
          <a:xfrm>
            <a:off x="4969540" y="1866900"/>
            <a:ext cx="13108390" cy="7760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סרטן השד הוא סוג הסרטן הכי נפוץ כיום בעולם.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בארה״ב יש כ- 264 אלף מקרים של סרטן השד כל שנה. מתוכם רק כ- 2400 מקרים מאובחנים אצל גברים. 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כ- 42 אלף נשים וכ-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e-IL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500 גברים מתים כל שנה כתוצאה מסרטן השד. 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גילוי מוקדם של סרטן השד יכול להבטיח החלמה בכמעט 100% לעומת רק 15% אחוזי החלמה בגילוי מאוחר. 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על פי המחקר העולמי לחקר הסרטן, במהלך שני העשורים האחרונים, מספר האנשים שחלו בסרטן השד הכפיל את עצמו והגיע מ- 10 מיליון מאובחנים בשנת 2000 ל- 19.3 מיליון בשנת 2020. חוקרים משערים שכמות המקרים יכפיל את עצמו עד שנת 2040. 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נכון להיום בממוצע אחת מכל חמישה נשים עלולה לסבול מסרטן השד במהלך חייה.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3038475" cy="10287000"/>
          </a:xfrm>
          <a:custGeom>
            <a:avLst/>
            <a:gdLst/>
            <a:ahLst/>
            <a:cxnLst/>
            <a:rect l="l" t="t" r="r" b="b"/>
            <a:pathLst>
              <a:path w="3038475" h="10287000">
                <a:moveTo>
                  <a:pt x="3038475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3038475" y="0"/>
                </a:lnTo>
                <a:lnTo>
                  <a:pt x="3038475" y="10287000"/>
                </a:lnTo>
                <a:close/>
              </a:path>
            </a:pathLst>
          </a:custGeom>
          <a:solidFill>
            <a:srgbClr val="F05F9E">
              <a:alpha val="29798"/>
            </a:srgbClr>
          </a:solidFill>
        </p:spPr>
        <p:txBody>
          <a:bodyPr wrap="square" lIns="0" tIns="0" rIns="0" bIns="0" rtlCol="0"/>
          <a:lstStyle/>
          <a:p>
            <a:pPr marL="0" algn="r" defTabSz="914400" rtl="1" eaLnBrk="1" latinLnBrk="0" hangingPunct="1"/>
            <a:endParaRPr/>
          </a:p>
        </p:txBody>
      </p:sp>
      <p:sp>
        <p:nvSpPr>
          <p:cNvPr id="3" name="object 3"/>
          <p:cNvSpPr/>
          <p:nvPr/>
        </p:nvSpPr>
        <p:spPr>
          <a:xfrm>
            <a:off x="6101524" y="11"/>
            <a:ext cx="6089650" cy="10287000"/>
          </a:xfrm>
          <a:custGeom>
            <a:avLst/>
            <a:gdLst/>
            <a:ahLst/>
            <a:cxnLst/>
            <a:rect l="l" t="t" r="r" b="b"/>
            <a:pathLst>
              <a:path w="6089650" h="10287000">
                <a:moveTo>
                  <a:pt x="3038475" y="0"/>
                </a:moveTo>
                <a:lnTo>
                  <a:pt x="0" y="0"/>
                </a:lnTo>
                <a:lnTo>
                  <a:pt x="0" y="10287000"/>
                </a:lnTo>
                <a:lnTo>
                  <a:pt x="3038475" y="10287000"/>
                </a:lnTo>
                <a:lnTo>
                  <a:pt x="3038475" y="0"/>
                </a:lnTo>
                <a:close/>
              </a:path>
              <a:path w="6089650" h="10287000">
                <a:moveTo>
                  <a:pt x="6089243" y="0"/>
                </a:moveTo>
                <a:lnTo>
                  <a:pt x="3050768" y="0"/>
                </a:lnTo>
                <a:lnTo>
                  <a:pt x="3050768" y="10287000"/>
                </a:lnTo>
                <a:lnTo>
                  <a:pt x="6089243" y="10287000"/>
                </a:lnTo>
                <a:lnTo>
                  <a:pt x="6089243" y="0"/>
                </a:lnTo>
                <a:close/>
              </a:path>
            </a:pathLst>
          </a:custGeom>
          <a:solidFill>
            <a:srgbClr val="F05F9E">
              <a:alpha val="29798"/>
            </a:srgbClr>
          </a:solidFill>
        </p:spPr>
        <p:txBody>
          <a:bodyPr wrap="square" lIns="0" tIns="0" rIns="0" bIns="0" rtlCol="0"/>
          <a:lstStyle/>
          <a:p>
            <a:pPr marL="0" algn="r" defTabSz="914400" rtl="1" eaLnBrk="1" latinLnBrk="0" hangingPunct="1"/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2"/>
            <a:ext cx="18288000" cy="10287000"/>
            <a:chOff x="0" y="2"/>
            <a:chExt cx="18288000" cy="10287000"/>
          </a:xfrm>
        </p:grpSpPr>
        <p:sp>
          <p:nvSpPr>
            <p:cNvPr id="5" name="object 5"/>
            <p:cNvSpPr/>
            <p:nvPr/>
          </p:nvSpPr>
          <p:spPr>
            <a:xfrm>
              <a:off x="15253829" y="2"/>
              <a:ext cx="3034665" cy="10287000"/>
            </a:xfrm>
            <a:custGeom>
              <a:avLst/>
              <a:gdLst/>
              <a:ahLst/>
              <a:cxnLst/>
              <a:rect l="l" t="t" r="r" b="b"/>
              <a:pathLst>
                <a:path w="3034665" h="10287000">
                  <a:moveTo>
                    <a:pt x="3034170" y="10286996"/>
                  </a:moveTo>
                  <a:lnTo>
                    <a:pt x="0" y="10286996"/>
                  </a:lnTo>
                  <a:lnTo>
                    <a:pt x="0" y="0"/>
                  </a:lnTo>
                  <a:lnTo>
                    <a:pt x="3034170" y="0"/>
                  </a:lnTo>
                  <a:lnTo>
                    <a:pt x="3034170" y="10286996"/>
                  </a:lnTo>
                  <a:close/>
                </a:path>
              </a:pathLst>
            </a:custGeom>
            <a:solidFill>
              <a:srgbClr val="930077">
                <a:alpha val="29020"/>
              </a:srgbClr>
            </a:solidFill>
          </p:spPr>
          <p:txBody>
            <a:bodyPr wrap="square" lIns="0" tIns="0" rIns="0" bIns="0" rtlCol="0"/>
            <a:lstStyle/>
            <a:p>
              <a:pPr marL="0" algn="r" defTabSz="914400" rtl="1" eaLnBrk="1" latinLnBrk="0" hangingPunct="1"/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203063" y="2"/>
              <a:ext cx="3038475" cy="10287000"/>
            </a:xfrm>
            <a:custGeom>
              <a:avLst/>
              <a:gdLst/>
              <a:ahLst/>
              <a:cxnLst/>
              <a:rect l="l" t="t" r="r" b="b"/>
              <a:pathLst>
                <a:path w="3038475" h="10287000">
                  <a:moveTo>
                    <a:pt x="3038475" y="10287000"/>
                  </a:moveTo>
                  <a:lnTo>
                    <a:pt x="0" y="10287000"/>
                  </a:lnTo>
                  <a:lnTo>
                    <a:pt x="0" y="0"/>
                  </a:lnTo>
                  <a:lnTo>
                    <a:pt x="3038475" y="0"/>
                  </a:lnTo>
                  <a:lnTo>
                    <a:pt x="3038475" y="10287000"/>
                  </a:lnTo>
                  <a:close/>
                </a:path>
              </a:pathLst>
            </a:custGeom>
            <a:solidFill>
              <a:srgbClr val="E05AC7">
                <a:alpha val="29020"/>
              </a:srgbClr>
            </a:solidFill>
          </p:spPr>
          <p:txBody>
            <a:bodyPr wrap="square" lIns="0" tIns="0" rIns="0" bIns="0" rtlCol="0"/>
            <a:lstStyle/>
            <a:p>
              <a:pPr marL="0" algn="r" defTabSz="914400" rtl="1" eaLnBrk="1" latinLnBrk="0" hangingPunct="1"/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2"/>
              <a:ext cx="18288000" cy="5549265"/>
            </a:xfrm>
            <a:custGeom>
              <a:avLst/>
              <a:gdLst/>
              <a:ahLst/>
              <a:cxnLst/>
              <a:rect l="l" t="t" r="r" b="b"/>
              <a:pathLst>
                <a:path w="18288000" h="5549265">
                  <a:moveTo>
                    <a:pt x="18288000" y="1085052"/>
                  </a:moveTo>
                  <a:lnTo>
                    <a:pt x="0" y="5548752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10850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algn="r" defTabSz="914400" rtl="1" eaLnBrk="1" latinLnBrk="0" hangingPunct="1"/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43660" y="4642002"/>
              <a:ext cx="942975" cy="1510030"/>
            </a:xfrm>
            <a:custGeom>
              <a:avLst/>
              <a:gdLst/>
              <a:ahLst/>
              <a:cxnLst/>
              <a:rect l="l" t="t" r="r" b="b"/>
              <a:pathLst>
                <a:path w="942975" h="1510029">
                  <a:moveTo>
                    <a:pt x="942975" y="471487"/>
                  </a:moveTo>
                  <a:lnTo>
                    <a:pt x="940701" y="425272"/>
                  </a:lnTo>
                  <a:lnTo>
                    <a:pt x="933907" y="379501"/>
                  </a:lnTo>
                  <a:lnTo>
                    <a:pt x="922667" y="334619"/>
                  </a:lnTo>
                  <a:lnTo>
                    <a:pt x="907084" y="291058"/>
                  </a:lnTo>
                  <a:lnTo>
                    <a:pt x="887298" y="249237"/>
                  </a:lnTo>
                  <a:lnTo>
                    <a:pt x="863511" y="209537"/>
                  </a:lnTo>
                  <a:lnTo>
                    <a:pt x="835952" y="172377"/>
                  </a:lnTo>
                  <a:lnTo>
                    <a:pt x="804875" y="138099"/>
                  </a:lnTo>
                  <a:lnTo>
                    <a:pt x="770585" y="107022"/>
                  </a:lnTo>
                  <a:lnTo>
                    <a:pt x="733425" y="79463"/>
                  </a:lnTo>
                  <a:lnTo>
                    <a:pt x="693737" y="55676"/>
                  </a:lnTo>
                  <a:lnTo>
                    <a:pt x="651916" y="35890"/>
                  </a:lnTo>
                  <a:lnTo>
                    <a:pt x="608342" y="20307"/>
                  </a:lnTo>
                  <a:lnTo>
                    <a:pt x="563460" y="9055"/>
                  </a:lnTo>
                  <a:lnTo>
                    <a:pt x="517702" y="2273"/>
                  </a:lnTo>
                  <a:lnTo>
                    <a:pt x="471487" y="0"/>
                  </a:lnTo>
                  <a:lnTo>
                    <a:pt x="459905" y="139"/>
                  </a:lnTo>
                  <a:lnTo>
                    <a:pt x="413766" y="3543"/>
                  </a:lnTo>
                  <a:lnTo>
                    <a:pt x="368173" y="11455"/>
                  </a:lnTo>
                  <a:lnTo>
                    <a:pt x="323583" y="23799"/>
                  </a:lnTo>
                  <a:lnTo>
                    <a:pt x="280416" y="40449"/>
                  </a:lnTo>
                  <a:lnTo>
                    <a:pt x="239090" y="61252"/>
                  </a:lnTo>
                  <a:lnTo>
                    <a:pt x="199999" y="86004"/>
                  </a:lnTo>
                  <a:lnTo>
                    <a:pt x="163512" y="114477"/>
                  </a:lnTo>
                  <a:lnTo>
                    <a:pt x="130009" y="146380"/>
                  </a:lnTo>
                  <a:lnTo>
                    <a:pt x="99783" y="181419"/>
                  </a:lnTo>
                  <a:lnTo>
                    <a:pt x="73139" y="219240"/>
                  </a:lnTo>
                  <a:lnTo>
                    <a:pt x="50342" y="259511"/>
                  </a:lnTo>
                  <a:lnTo>
                    <a:pt x="31584" y="301802"/>
                  </a:lnTo>
                  <a:lnTo>
                    <a:pt x="17068" y="345744"/>
                  </a:lnTo>
                  <a:lnTo>
                    <a:pt x="6934" y="390880"/>
                  </a:lnTo>
                  <a:lnTo>
                    <a:pt x="1270" y="436803"/>
                  </a:lnTo>
                  <a:lnTo>
                    <a:pt x="0" y="471487"/>
                  </a:lnTo>
                  <a:lnTo>
                    <a:pt x="139" y="483057"/>
                  </a:lnTo>
                  <a:lnTo>
                    <a:pt x="3543" y="529209"/>
                  </a:lnTo>
                  <a:lnTo>
                    <a:pt x="11455" y="574802"/>
                  </a:lnTo>
                  <a:lnTo>
                    <a:pt x="23787" y="619391"/>
                  </a:lnTo>
                  <a:lnTo>
                    <a:pt x="40449" y="662559"/>
                  </a:lnTo>
                  <a:lnTo>
                    <a:pt x="61252" y="703884"/>
                  </a:lnTo>
                  <a:lnTo>
                    <a:pt x="86004" y="742975"/>
                  </a:lnTo>
                  <a:lnTo>
                    <a:pt x="114465" y="779449"/>
                  </a:lnTo>
                  <a:lnTo>
                    <a:pt x="146380" y="812965"/>
                  </a:lnTo>
                  <a:lnTo>
                    <a:pt x="181406" y="843191"/>
                  </a:lnTo>
                  <a:lnTo>
                    <a:pt x="219240" y="869823"/>
                  </a:lnTo>
                  <a:lnTo>
                    <a:pt x="259499" y="892632"/>
                  </a:lnTo>
                  <a:lnTo>
                    <a:pt x="301802" y="911390"/>
                  </a:lnTo>
                  <a:lnTo>
                    <a:pt x="345732" y="925893"/>
                  </a:lnTo>
                  <a:lnTo>
                    <a:pt x="390880" y="936040"/>
                  </a:lnTo>
                  <a:lnTo>
                    <a:pt x="436803" y="941705"/>
                  </a:lnTo>
                  <a:lnTo>
                    <a:pt x="453923" y="942619"/>
                  </a:lnTo>
                  <a:lnTo>
                    <a:pt x="453923" y="1266685"/>
                  </a:lnTo>
                  <a:lnTo>
                    <a:pt x="413067" y="1280807"/>
                  </a:lnTo>
                  <a:lnTo>
                    <a:pt x="380225" y="1307706"/>
                  </a:lnTo>
                  <a:lnTo>
                    <a:pt x="358355" y="1344320"/>
                  </a:lnTo>
                  <a:lnTo>
                    <a:pt x="350418" y="1387589"/>
                  </a:lnTo>
                  <a:lnTo>
                    <a:pt x="360108" y="1435290"/>
                  </a:lnTo>
                  <a:lnTo>
                    <a:pt x="386499" y="1474114"/>
                  </a:lnTo>
                  <a:lnTo>
                    <a:pt x="388988" y="1475778"/>
                  </a:lnTo>
                  <a:lnTo>
                    <a:pt x="425551" y="1500225"/>
                  </a:lnTo>
                  <a:lnTo>
                    <a:pt x="473214" y="1509788"/>
                  </a:lnTo>
                  <a:lnTo>
                    <a:pt x="521157" y="1500124"/>
                  </a:lnTo>
                  <a:lnTo>
                    <a:pt x="557441" y="1475638"/>
                  </a:lnTo>
                  <a:lnTo>
                    <a:pt x="560171" y="1473796"/>
                  </a:lnTo>
                  <a:lnTo>
                    <a:pt x="586409" y="1434757"/>
                  </a:lnTo>
                  <a:lnTo>
                    <a:pt x="596011" y="1386954"/>
                  </a:lnTo>
                  <a:lnTo>
                    <a:pt x="588073" y="1343774"/>
                  </a:lnTo>
                  <a:lnTo>
                    <a:pt x="566204" y="1307299"/>
                  </a:lnTo>
                  <a:lnTo>
                    <a:pt x="557441" y="1300137"/>
                  </a:lnTo>
                  <a:lnTo>
                    <a:pt x="557441" y="1386954"/>
                  </a:lnTo>
                  <a:lnTo>
                    <a:pt x="550786" y="1419479"/>
                  </a:lnTo>
                  <a:lnTo>
                    <a:pt x="532688" y="1446123"/>
                  </a:lnTo>
                  <a:lnTo>
                    <a:pt x="505904" y="1464144"/>
                  </a:lnTo>
                  <a:lnTo>
                    <a:pt x="473214" y="1470761"/>
                  </a:lnTo>
                  <a:lnTo>
                    <a:pt x="440524" y="1464500"/>
                  </a:lnTo>
                  <a:lnTo>
                    <a:pt x="413740" y="1446606"/>
                  </a:lnTo>
                  <a:lnTo>
                    <a:pt x="395643" y="1419834"/>
                  </a:lnTo>
                  <a:lnTo>
                    <a:pt x="388988" y="1386954"/>
                  </a:lnTo>
                  <a:lnTo>
                    <a:pt x="395643" y="1354429"/>
                  </a:lnTo>
                  <a:lnTo>
                    <a:pt x="413740" y="1327772"/>
                  </a:lnTo>
                  <a:lnTo>
                    <a:pt x="440524" y="1309763"/>
                  </a:lnTo>
                  <a:lnTo>
                    <a:pt x="473214" y="1303147"/>
                  </a:lnTo>
                  <a:lnTo>
                    <a:pt x="505904" y="1309763"/>
                  </a:lnTo>
                  <a:lnTo>
                    <a:pt x="532688" y="1327772"/>
                  </a:lnTo>
                  <a:lnTo>
                    <a:pt x="550786" y="1354429"/>
                  </a:lnTo>
                  <a:lnTo>
                    <a:pt x="557441" y="1386954"/>
                  </a:lnTo>
                  <a:lnTo>
                    <a:pt x="557441" y="1300137"/>
                  </a:lnTo>
                  <a:lnTo>
                    <a:pt x="533361" y="1280439"/>
                  </a:lnTo>
                  <a:lnTo>
                    <a:pt x="492506" y="1266037"/>
                  </a:lnTo>
                  <a:lnTo>
                    <a:pt x="492506" y="942492"/>
                  </a:lnTo>
                  <a:lnTo>
                    <a:pt x="540664" y="937869"/>
                  </a:lnTo>
                  <a:lnTo>
                    <a:pt x="586041" y="928852"/>
                  </a:lnTo>
                  <a:lnTo>
                    <a:pt x="630326" y="915416"/>
                  </a:lnTo>
                  <a:lnTo>
                    <a:pt x="673074" y="897712"/>
                  </a:lnTo>
                  <a:lnTo>
                    <a:pt x="713879" y="875893"/>
                  </a:lnTo>
                  <a:lnTo>
                    <a:pt x="752348" y="850188"/>
                  </a:lnTo>
                  <a:lnTo>
                    <a:pt x="788111" y="820839"/>
                  </a:lnTo>
                  <a:lnTo>
                    <a:pt x="820826" y="788123"/>
                  </a:lnTo>
                  <a:lnTo>
                    <a:pt x="850188" y="752348"/>
                  </a:lnTo>
                  <a:lnTo>
                    <a:pt x="875893" y="713879"/>
                  </a:lnTo>
                  <a:lnTo>
                    <a:pt x="897699" y="673074"/>
                  </a:lnTo>
                  <a:lnTo>
                    <a:pt x="915403" y="630326"/>
                  </a:lnTo>
                  <a:lnTo>
                    <a:pt x="928839" y="586054"/>
                  </a:lnTo>
                  <a:lnTo>
                    <a:pt x="937869" y="540664"/>
                  </a:lnTo>
                  <a:lnTo>
                    <a:pt x="942403" y="494626"/>
                  </a:lnTo>
                  <a:lnTo>
                    <a:pt x="942822" y="483057"/>
                  </a:lnTo>
                  <a:lnTo>
                    <a:pt x="942975" y="471487"/>
                  </a:lnTo>
                  <a:close/>
                </a:path>
              </a:pathLst>
            </a:custGeom>
            <a:solidFill>
              <a:srgbClr val="E05AC7"/>
            </a:solidFill>
          </p:spPr>
          <p:txBody>
            <a:bodyPr wrap="square" lIns="0" tIns="0" rIns="0" bIns="0" rtlCol="0"/>
            <a:lstStyle/>
            <a:p>
              <a:pPr marL="0" algn="r" defTabSz="914400" rtl="1" eaLnBrk="1" latinLnBrk="0" hangingPunct="1"/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401318" y="4897654"/>
            <a:ext cx="2317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6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94429" y="3883291"/>
            <a:ext cx="942975" cy="1510030"/>
          </a:xfrm>
          <a:custGeom>
            <a:avLst/>
            <a:gdLst/>
            <a:ahLst/>
            <a:cxnLst/>
            <a:rect l="l" t="t" r="r" b="b"/>
            <a:pathLst>
              <a:path w="942975" h="1510029">
                <a:moveTo>
                  <a:pt x="942975" y="471487"/>
                </a:moveTo>
                <a:lnTo>
                  <a:pt x="940714" y="425272"/>
                </a:lnTo>
                <a:lnTo>
                  <a:pt x="933919" y="379514"/>
                </a:lnTo>
                <a:lnTo>
                  <a:pt x="922680" y="334632"/>
                </a:lnTo>
                <a:lnTo>
                  <a:pt x="907084" y="291058"/>
                </a:lnTo>
                <a:lnTo>
                  <a:pt x="887310" y="249237"/>
                </a:lnTo>
                <a:lnTo>
                  <a:pt x="863523" y="209550"/>
                </a:lnTo>
                <a:lnTo>
                  <a:pt x="835952" y="172377"/>
                </a:lnTo>
                <a:lnTo>
                  <a:pt x="804887" y="138099"/>
                </a:lnTo>
                <a:lnTo>
                  <a:pt x="770597" y="107022"/>
                </a:lnTo>
                <a:lnTo>
                  <a:pt x="733437" y="79463"/>
                </a:lnTo>
                <a:lnTo>
                  <a:pt x="693750" y="55676"/>
                </a:lnTo>
                <a:lnTo>
                  <a:pt x="651916" y="35890"/>
                </a:lnTo>
                <a:lnTo>
                  <a:pt x="608355" y="20307"/>
                </a:lnTo>
                <a:lnTo>
                  <a:pt x="563473" y="9067"/>
                </a:lnTo>
                <a:lnTo>
                  <a:pt x="517702" y="2273"/>
                </a:lnTo>
                <a:lnTo>
                  <a:pt x="471487" y="0"/>
                </a:lnTo>
                <a:lnTo>
                  <a:pt x="459917" y="139"/>
                </a:lnTo>
                <a:lnTo>
                  <a:pt x="413778" y="3543"/>
                </a:lnTo>
                <a:lnTo>
                  <a:pt x="368185" y="11455"/>
                </a:lnTo>
                <a:lnTo>
                  <a:pt x="323596" y="23799"/>
                </a:lnTo>
                <a:lnTo>
                  <a:pt x="280416" y="40449"/>
                </a:lnTo>
                <a:lnTo>
                  <a:pt x="239090" y="61252"/>
                </a:lnTo>
                <a:lnTo>
                  <a:pt x="199999" y="86017"/>
                </a:lnTo>
                <a:lnTo>
                  <a:pt x="163525" y="114477"/>
                </a:lnTo>
                <a:lnTo>
                  <a:pt x="130009" y="146380"/>
                </a:lnTo>
                <a:lnTo>
                  <a:pt x="99796" y="181419"/>
                </a:lnTo>
                <a:lnTo>
                  <a:pt x="73152" y="219252"/>
                </a:lnTo>
                <a:lnTo>
                  <a:pt x="50342" y="259511"/>
                </a:lnTo>
                <a:lnTo>
                  <a:pt x="31597" y="301802"/>
                </a:lnTo>
                <a:lnTo>
                  <a:pt x="17081" y="345744"/>
                </a:lnTo>
                <a:lnTo>
                  <a:pt x="6946" y="390893"/>
                </a:lnTo>
                <a:lnTo>
                  <a:pt x="1282" y="436803"/>
                </a:lnTo>
                <a:lnTo>
                  <a:pt x="0" y="471487"/>
                </a:lnTo>
                <a:lnTo>
                  <a:pt x="139" y="483069"/>
                </a:lnTo>
                <a:lnTo>
                  <a:pt x="3556" y="529209"/>
                </a:lnTo>
                <a:lnTo>
                  <a:pt x="11455" y="574802"/>
                </a:lnTo>
                <a:lnTo>
                  <a:pt x="23799" y="619391"/>
                </a:lnTo>
                <a:lnTo>
                  <a:pt x="40449" y="662559"/>
                </a:lnTo>
                <a:lnTo>
                  <a:pt x="61252" y="703884"/>
                </a:lnTo>
                <a:lnTo>
                  <a:pt x="86017" y="742975"/>
                </a:lnTo>
                <a:lnTo>
                  <a:pt x="114477" y="779462"/>
                </a:lnTo>
                <a:lnTo>
                  <a:pt x="146380" y="812965"/>
                </a:lnTo>
                <a:lnTo>
                  <a:pt x="181419" y="843191"/>
                </a:lnTo>
                <a:lnTo>
                  <a:pt x="219252" y="869835"/>
                </a:lnTo>
                <a:lnTo>
                  <a:pt x="259511" y="892632"/>
                </a:lnTo>
                <a:lnTo>
                  <a:pt x="301802" y="911390"/>
                </a:lnTo>
                <a:lnTo>
                  <a:pt x="345744" y="925906"/>
                </a:lnTo>
                <a:lnTo>
                  <a:pt x="390893" y="936040"/>
                </a:lnTo>
                <a:lnTo>
                  <a:pt x="436803" y="941705"/>
                </a:lnTo>
                <a:lnTo>
                  <a:pt x="453923" y="942619"/>
                </a:lnTo>
                <a:lnTo>
                  <a:pt x="453923" y="1266659"/>
                </a:lnTo>
                <a:lnTo>
                  <a:pt x="413067" y="1280782"/>
                </a:lnTo>
                <a:lnTo>
                  <a:pt x="380225" y="1307680"/>
                </a:lnTo>
                <a:lnTo>
                  <a:pt x="358355" y="1344295"/>
                </a:lnTo>
                <a:lnTo>
                  <a:pt x="350418" y="1387563"/>
                </a:lnTo>
                <a:lnTo>
                  <a:pt x="360108" y="1435265"/>
                </a:lnTo>
                <a:lnTo>
                  <a:pt x="386499" y="1474089"/>
                </a:lnTo>
                <a:lnTo>
                  <a:pt x="388988" y="1475752"/>
                </a:lnTo>
                <a:lnTo>
                  <a:pt x="425551" y="1500200"/>
                </a:lnTo>
                <a:lnTo>
                  <a:pt x="473214" y="1509750"/>
                </a:lnTo>
                <a:lnTo>
                  <a:pt x="521157" y="1500098"/>
                </a:lnTo>
                <a:lnTo>
                  <a:pt x="557441" y="1475613"/>
                </a:lnTo>
                <a:lnTo>
                  <a:pt x="560171" y="1473771"/>
                </a:lnTo>
                <a:lnTo>
                  <a:pt x="586409" y="1434731"/>
                </a:lnTo>
                <a:lnTo>
                  <a:pt x="596011" y="1386928"/>
                </a:lnTo>
                <a:lnTo>
                  <a:pt x="588073" y="1343748"/>
                </a:lnTo>
                <a:lnTo>
                  <a:pt x="566204" y="1307274"/>
                </a:lnTo>
                <a:lnTo>
                  <a:pt x="557441" y="1300111"/>
                </a:lnTo>
                <a:lnTo>
                  <a:pt x="557441" y="1386928"/>
                </a:lnTo>
                <a:lnTo>
                  <a:pt x="550786" y="1419453"/>
                </a:lnTo>
                <a:lnTo>
                  <a:pt x="532688" y="1446098"/>
                </a:lnTo>
                <a:lnTo>
                  <a:pt x="505904" y="1464119"/>
                </a:lnTo>
                <a:lnTo>
                  <a:pt x="473214" y="1470736"/>
                </a:lnTo>
                <a:lnTo>
                  <a:pt x="440524" y="1464475"/>
                </a:lnTo>
                <a:lnTo>
                  <a:pt x="413740" y="1446580"/>
                </a:lnTo>
                <a:lnTo>
                  <a:pt x="395643" y="1419809"/>
                </a:lnTo>
                <a:lnTo>
                  <a:pt x="388988" y="1386928"/>
                </a:lnTo>
                <a:lnTo>
                  <a:pt x="395643" y="1354404"/>
                </a:lnTo>
                <a:lnTo>
                  <a:pt x="413740" y="1327746"/>
                </a:lnTo>
                <a:lnTo>
                  <a:pt x="440524" y="1309738"/>
                </a:lnTo>
                <a:lnTo>
                  <a:pt x="473214" y="1303121"/>
                </a:lnTo>
                <a:lnTo>
                  <a:pt x="505904" y="1309738"/>
                </a:lnTo>
                <a:lnTo>
                  <a:pt x="532688" y="1327746"/>
                </a:lnTo>
                <a:lnTo>
                  <a:pt x="550786" y="1354404"/>
                </a:lnTo>
                <a:lnTo>
                  <a:pt x="557441" y="1386928"/>
                </a:lnTo>
                <a:lnTo>
                  <a:pt x="557441" y="1300111"/>
                </a:lnTo>
                <a:lnTo>
                  <a:pt x="533361" y="1280414"/>
                </a:lnTo>
                <a:lnTo>
                  <a:pt x="492506" y="1266012"/>
                </a:lnTo>
                <a:lnTo>
                  <a:pt x="492506" y="942505"/>
                </a:lnTo>
                <a:lnTo>
                  <a:pt x="540677" y="937882"/>
                </a:lnTo>
                <a:lnTo>
                  <a:pt x="586054" y="928852"/>
                </a:lnTo>
                <a:lnTo>
                  <a:pt x="630326" y="915416"/>
                </a:lnTo>
                <a:lnTo>
                  <a:pt x="673074" y="897712"/>
                </a:lnTo>
                <a:lnTo>
                  <a:pt x="713879" y="875893"/>
                </a:lnTo>
                <a:lnTo>
                  <a:pt x="752360" y="850188"/>
                </a:lnTo>
                <a:lnTo>
                  <a:pt x="788123" y="820839"/>
                </a:lnTo>
                <a:lnTo>
                  <a:pt x="820839" y="788123"/>
                </a:lnTo>
                <a:lnTo>
                  <a:pt x="850188" y="752360"/>
                </a:lnTo>
                <a:lnTo>
                  <a:pt x="875893" y="713879"/>
                </a:lnTo>
                <a:lnTo>
                  <a:pt x="897712" y="673074"/>
                </a:lnTo>
                <a:lnTo>
                  <a:pt x="915416" y="630326"/>
                </a:lnTo>
                <a:lnTo>
                  <a:pt x="928852" y="586054"/>
                </a:lnTo>
                <a:lnTo>
                  <a:pt x="937882" y="540677"/>
                </a:lnTo>
                <a:lnTo>
                  <a:pt x="942416" y="494626"/>
                </a:lnTo>
                <a:lnTo>
                  <a:pt x="942835" y="483069"/>
                </a:lnTo>
                <a:lnTo>
                  <a:pt x="942975" y="471487"/>
                </a:lnTo>
                <a:close/>
              </a:path>
            </a:pathLst>
          </a:custGeom>
          <a:solidFill>
            <a:srgbClr val="E05AC7"/>
          </a:solidFill>
        </p:spPr>
        <p:txBody>
          <a:bodyPr wrap="square" lIns="0" tIns="0" rIns="0" bIns="0" rtlCol="0"/>
          <a:lstStyle/>
          <a:p>
            <a:pPr marL="0" algn="r" defTabSz="914400" rtl="1" eaLnBrk="1" latinLnBrk="0" hangingPunct="1"/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52082" y="4108527"/>
            <a:ext cx="2317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6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145172" y="3135400"/>
            <a:ext cx="942975" cy="1510030"/>
          </a:xfrm>
          <a:custGeom>
            <a:avLst/>
            <a:gdLst/>
            <a:ahLst/>
            <a:cxnLst/>
            <a:rect l="l" t="t" r="r" b="b"/>
            <a:pathLst>
              <a:path w="942975" h="1510029">
                <a:moveTo>
                  <a:pt x="942975" y="471500"/>
                </a:moveTo>
                <a:lnTo>
                  <a:pt x="940714" y="425284"/>
                </a:lnTo>
                <a:lnTo>
                  <a:pt x="933919" y="379514"/>
                </a:lnTo>
                <a:lnTo>
                  <a:pt x="922680" y="334632"/>
                </a:lnTo>
                <a:lnTo>
                  <a:pt x="907084" y="291058"/>
                </a:lnTo>
                <a:lnTo>
                  <a:pt x="887310" y="249237"/>
                </a:lnTo>
                <a:lnTo>
                  <a:pt x="863523" y="209550"/>
                </a:lnTo>
                <a:lnTo>
                  <a:pt x="835952" y="172389"/>
                </a:lnTo>
                <a:lnTo>
                  <a:pt x="804887" y="138099"/>
                </a:lnTo>
                <a:lnTo>
                  <a:pt x="770597" y="107022"/>
                </a:lnTo>
                <a:lnTo>
                  <a:pt x="733437" y="79463"/>
                </a:lnTo>
                <a:lnTo>
                  <a:pt x="693750" y="55676"/>
                </a:lnTo>
                <a:lnTo>
                  <a:pt x="651916" y="35890"/>
                </a:lnTo>
                <a:lnTo>
                  <a:pt x="608355" y="20307"/>
                </a:lnTo>
                <a:lnTo>
                  <a:pt x="563473" y="9067"/>
                </a:lnTo>
                <a:lnTo>
                  <a:pt x="517702" y="2273"/>
                </a:lnTo>
                <a:lnTo>
                  <a:pt x="471487" y="0"/>
                </a:lnTo>
                <a:lnTo>
                  <a:pt x="459917" y="152"/>
                </a:lnTo>
                <a:lnTo>
                  <a:pt x="413778" y="3556"/>
                </a:lnTo>
                <a:lnTo>
                  <a:pt x="368185" y="11468"/>
                </a:lnTo>
                <a:lnTo>
                  <a:pt x="323596" y="23799"/>
                </a:lnTo>
                <a:lnTo>
                  <a:pt x="280416" y="40462"/>
                </a:lnTo>
                <a:lnTo>
                  <a:pt x="239090" y="61264"/>
                </a:lnTo>
                <a:lnTo>
                  <a:pt x="199999" y="86017"/>
                </a:lnTo>
                <a:lnTo>
                  <a:pt x="163525" y="114477"/>
                </a:lnTo>
                <a:lnTo>
                  <a:pt x="130009" y="146380"/>
                </a:lnTo>
                <a:lnTo>
                  <a:pt x="99796" y="181419"/>
                </a:lnTo>
                <a:lnTo>
                  <a:pt x="73152" y="219252"/>
                </a:lnTo>
                <a:lnTo>
                  <a:pt x="50342" y="259511"/>
                </a:lnTo>
                <a:lnTo>
                  <a:pt x="31597" y="301815"/>
                </a:lnTo>
                <a:lnTo>
                  <a:pt x="17081" y="345744"/>
                </a:lnTo>
                <a:lnTo>
                  <a:pt x="6946" y="390893"/>
                </a:lnTo>
                <a:lnTo>
                  <a:pt x="1282" y="436816"/>
                </a:lnTo>
                <a:lnTo>
                  <a:pt x="0" y="471487"/>
                </a:lnTo>
                <a:lnTo>
                  <a:pt x="139" y="483069"/>
                </a:lnTo>
                <a:lnTo>
                  <a:pt x="3556" y="529209"/>
                </a:lnTo>
                <a:lnTo>
                  <a:pt x="11455" y="574802"/>
                </a:lnTo>
                <a:lnTo>
                  <a:pt x="23799" y="619391"/>
                </a:lnTo>
                <a:lnTo>
                  <a:pt x="40449" y="662559"/>
                </a:lnTo>
                <a:lnTo>
                  <a:pt x="61252" y="703897"/>
                </a:lnTo>
                <a:lnTo>
                  <a:pt x="86017" y="742988"/>
                </a:lnTo>
                <a:lnTo>
                  <a:pt x="114477" y="779462"/>
                </a:lnTo>
                <a:lnTo>
                  <a:pt x="146380" y="812965"/>
                </a:lnTo>
                <a:lnTo>
                  <a:pt x="181419" y="843191"/>
                </a:lnTo>
                <a:lnTo>
                  <a:pt x="219252" y="869835"/>
                </a:lnTo>
                <a:lnTo>
                  <a:pt x="259511" y="892644"/>
                </a:lnTo>
                <a:lnTo>
                  <a:pt x="301802" y="911390"/>
                </a:lnTo>
                <a:lnTo>
                  <a:pt x="345744" y="925906"/>
                </a:lnTo>
                <a:lnTo>
                  <a:pt x="390893" y="936040"/>
                </a:lnTo>
                <a:lnTo>
                  <a:pt x="436803" y="941705"/>
                </a:lnTo>
                <a:lnTo>
                  <a:pt x="453961" y="942619"/>
                </a:lnTo>
                <a:lnTo>
                  <a:pt x="453961" y="1266659"/>
                </a:lnTo>
                <a:lnTo>
                  <a:pt x="413105" y="1280782"/>
                </a:lnTo>
                <a:lnTo>
                  <a:pt x="380263" y="1307680"/>
                </a:lnTo>
                <a:lnTo>
                  <a:pt x="358394" y="1344295"/>
                </a:lnTo>
                <a:lnTo>
                  <a:pt x="350443" y="1387563"/>
                </a:lnTo>
                <a:lnTo>
                  <a:pt x="360133" y="1435265"/>
                </a:lnTo>
                <a:lnTo>
                  <a:pt x="386524" y="1474089"/>
                </a:lnTo>
                <a:lnTo>
                  <a:pt x="389013" y="1475752"/>
                </a:lnTo>
                <a:lnTo>
                  <a:pt x="425577" y="1500200"/>
                </a:lnTo>
                <a:lnTo>
                  <a:pt x="473240" y="1509763"/>
                </a:lnTo>
                <a:lnTo>
                  <a:pt x="521182" y="1500098"/>
                </a:lnTo>
                <a:lnTo>
                  <a:pt x="557466" y="1475613"/>
                </a:lnTo>
                <a:lnTo>
                  <a:pt x="560197" y="1473771"/>
                </a:lnTo>
                <a:lnTo>
                  <a:pt x="586435" y="1434731"/>
                </a:lnTo>
                <a:lnTo>
                  <a:pt x="596049" y="1386928"/>
                </a:lnTo>
                <a:lnTo>
                  <a:pt x="588098" y="1343748"/>
                </a:lnTo>
                <a:lnTo>
                  <a:pt x="566229" y="1307274"/>
                </a:lnTo>
                <a:lnTo>
                  <a:pt x="557466" y="1300111"/>
                </a:lnTo>
                <a:lnTo>
                  <a:pt x="557466" y="1386928"/>
                </a:lnTo>
                <a:lnTo>
                  <a:pt x="550824" y="1419453"/>
                </a:lnTo>
                <a:lnTo>
                  <a:pt x="532714" y="1446098"/>
                </a:lnTo>
                <a:lnTo>
                  <a:pt x="505929" y="1464119"/>
                </a:lnTo>
                <a:lnTo>
                  <a:pt x="473240" y="1470736"/>
                </a:lnTo>
                <a:lnTo>
                  <a:pt x="440550" y="1464475"/>
                </a:lnTo>
                <a:lnTo>
                  <a:pt x="413778" y="1446580"/>
                </a:lnTo>
                <a:lnTo>
                  <a:pt x="395668" y="1419809"/>
                </a:lnTo>
                <a:lnTo>
                  <a:pt x="389013" y="1386928"/>
                </a:lnTo>
                <a:lnTo>
                  <a:pt x="395668" y="1354404"/>
                </a:lnTo>
                <a:lnTo>
                  <a:pt x="413778" y="1327746"/>
                </a:lnTo>
                <a:lnTo>
                  <a:pt x="440550" y="1309738"/>
                </a:lnTo>
                <a:lnTo>
                  <a:pt x="473240" y="1303121"/>
                </a:lnTo>
                <a:lnTo>
                  <a:pt x="505929" y="1309738"/>
                </a:lnTo>
                <a:lnTo>
                  <a:pt x="532714" y="1327746"/>
                </a:lnTo>
                <a:lnTo>
                  <a:pt x="550824" y="1354404"/>
                </a:lnTo>
                <a:lnTo>
                  <a:pt x="557466" y="1386928"/>
                </a:lnTo>
                <a:lnTo>
                  <a:pt x="557466" y="1300111"/>
                </a:lnTo>
                <a:lnTo>
                  <a:pt x="533387" y="1280414"/>
                </a:lnTo>
                <a:lnTo>
                  <a:pt x="492531" y="1266012"/>
                </a:lnTo>
                <a:lnTo>
                  <a:pt x="492531" y="942492"/>
                </a:lnTo>
                <a:lnTo>
                  <a:pt x="540677" y="937882"/>
                </a:lnTo>
                <a:lnTo>
                  <a:pt x="586054" y="928852"/>
                </a:lnTo>
                <a:lnTo>
                  <a:pt x="630326" y="915416"/>
                </a:lnTo>
                <a:lnTo>
                  <a:pt x="673074" y="897712"/>
                </a:lnTo>
                <a:lnTo>
                  <a:pt x="713879" y="875906"/>
                </a:lnTo>
                <a:lnTo>
                  <a:pt x="752360" y="850201"/>
                </a:lnTo>
                <a:lnTo>
                  <a:pt x="788123" y="820839"/>
                </a:lnTo>
                <a:lnTo>
                  <a:pt x="820839" y="788123"/>
                </a:lnTo>
                <a:lnTo>
                  <a:pt x="850188" y="752360"/>
                </a:lnTo>
                <a:lnTo>
                  <a:pt x="875893" y="713892"/>
                </a:lnTo>
                <a:lnTo>
                  <a:pt x="897712" y="673074"/>
                </a:lnTo>
                <a:lnTo>
                  <a:pt x="915416" y="630339"/>
                </a:lnTo>
                <a:lnTo>
                  <a:pt x="928852" y="586054"/>
                </a:lnTo>
                <a:lnTo>
                  <a:pt x="937882" y="540677"/>
                </a:lnTo>
                <a:lnTo>
                  <a:pt x="942416" y="494626"/>
                </a:lnTo>
                <a:lnTo>
                  <a:pt x="942835" y="483069"/>
                </a:lnTo>
                <a:lnTo>
                  <a:pt x="942975" y="471500"/>
                </a:lnTo>
                <a:close/>
              </a:path>
            </a:pathLst>
          </a:custGeom>
          <a:solidFill>
            <a:srgbClr val="F05F9E"/>
          </a:solidFill>
        </p:spPr>
        <p:txBody>
          <a:bodyPr wrap="square" lIns="0" tIns="0" rIns="0" bIns="0" rtlCol="0"/>
          <a:lstStyle/>
          <a:p>
            <a:pPr marL="0" algn="r" defTabSz="914400" rtl="1" eaLnBrk="1" latinLnBrk="0" hangingPunct="1"/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502856" y="3379262"/>
            <a:ext cx="2317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6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195954" y="2365818"/>
            <a:ext cx="942975" cy="1510030"/>
          </a:xfrm>
          <a:custGeom>
            <a:avLst/>
            <a:gdLst/>
            <a:ahLst/>
            <a:cxnLst/>
            <a:rect l="l" t="t" r="r" b="b"/>
            <a:pathLst>
              <a:path w="942975" h="1510029">
                <a:moveTo>
                  <a:pt x="942975" y="471487"/>
                </a:moveTo>
                <a:lnTo>
                  <a:pt x="940701" y="425272"/>
                </a:lnTo>
                <a:lnTo>
                  <a:pt x="933907" y="379501"/>
                </a:lnTo>
                <a:lnTo>
                  <a:pt x="922667" y="334619"/>
                </a:lnTo>
                <a:lnTo>
                  <a:pt x="907084" y="291058"/>
                </a:lnTo>
                <a:lnTo>
                  <a:pt x="887298" y="249224"/>
                </a:lnTo>
                <a:lnTo>
                  <a:pt x="863511" y="209537"/>
                </a:lnTo>
                <a:lnTo>
                  <a:pt x="835952" y="172377"/>
                </a:lnTo>
                <a:lnTo>
                  <a:pt x="804875" y="138099"/>
                </a:lnTo>
                <a:lnTo>
                  <a:pt x="770597" y="107022"/>
                </a:lnTo>
                <a:lnTo>
                  <a:pt x="733425" y="79463"/>
                </a:lnTo>
                <a:lnTo>
                  <a:pt x="693737" y="55676"/>
                </a:lnTo>
                <a:lnTo>
                  <a:pt x="651916" y="35890"/>
                </a:lnTo>
                <a:lnTo>
                  <a:pt x="608342" y="20307"/>
                </a:lnTo>
                <a:lnTo>
                  <a:pt x="563460" y="9055"/>
                </a:lnTo>
                <a:lnTo>
                  <a:pt x="517702" y="2273"/>
                </a:lnTo>
                <a:lnTo>
                  <a:pt x="471487" y="0"/>
                </a:lnTo>
                <a:lnTo>
                  <a:pt x="459905" y="139"/>
                </a:lnTo>
                <a:lnTo>
                  <a:pt x="413766" y="3543"/>
                </a:lnTo>
                <a:lnTo>
                  <a:pt x="368173" y="11455"/>
                </a:lnTo>
                <a:lnTo>
                  <a:pt x="323583" y="23799"/>
                </a:lnTo>
                <a:lnTo>
                  <a:pt x="280416" y="40449"/>
                </a:lnTo>
                <a:lnTo>
                  <a:pt x="239090" y="61252"/>
                </a:lnTo>
                <a:lnTo>
                  <a:pt x="199999" y="86004"/>
                </a:lnTo>
                <a:lnTo>
                  <a:pt x="163512" y="114477"/>
                </a:lnTo>
                <a:lnTo>
                  <a:pt x="130009" y="146380"/>
                </a:lnTo>
                <a:lnTo>
                  <a:pt x="99783" y="181419"/>
                </a:lnTo>
                <a:lnTo>
                  <a:pt x="73139" y="219240"/>
                </a:lnTo>
                <a:lnTo>
                  <a:pt x="50342" y="259499"/>
                </a:lnTo>
                <a:lnTo>
                  <a:pt x="31584" y="301802"/>
                </a:lnTo>
                <a:lnTo>
                  <a:pt x="17068" y="345732"/>
                </a:lnTo>
                <a:lnTo>
                  <a:pt x="6934" y="390880"/>
                </a:lnTo>
                <a:lnTo>
                  <a:pt x="1270" y="436803"/>
                </a:lnTo>
                <a:lnTo>
                  <a:pt x="0" y="471487"/>
                </a:lnTo>
                <a:lnTo>
                  <a:pt x="139" y="483057"/>
                </a:lnTo>
                <a:lnTo>
                  <a:pt x="3543" y="529209"/>
                </a:lnTo>
                <a:lnTo>
                  <a:pt x="11455" y="574789"/>
                </a:lnTo>
                <a:lnTo>
                  <a:pt x="23799" y="619391"/>
                </a:lnTo>
                <a:lnTo>
                  <a:pt x="40449" y="662559"/>
                </a:lnTo>
                <a:lnTo>
                  <a:pt x="61252" y="703884"/>
                </a:lnTo>
                <a:lnTo>
                  <a:pt x="86004" y="742975"/>
                </a:lnTo>
                <a:lnTo>
                  <a:pt x="114465" y="779449"/>
                </a:lnTo>
                <a:lnTo>
                  <a:pt x="146380" y="812965"/>
                </a:lnTo>
                <a:lnTo>
                  <a:pt x="181406" y="843178"/>
                </a:lnTo>
                <a:lnTo>
                  <a:pt x="219240" y="869823"/>
                </a:lnTo>
                <a:lnTo>
                  <a:pt x="259499" y="892632"/>
                </a:lnTo>
                <a:lnTo>
                  <a:pt x="301802" y="911377"/>
                </a:lnTo>
                <a:lnTo>
                  <a:pt x="345732" y="925893"/>
                </a:lnTo>
                <a:lnTo>
                  <a:pt x="390880" y="936028"/>
                </a:lnTo>
                <a:lnTo>
                  <a:pt x="436803" y="941692"/>
                </a:lnTo>
                <a:lnTo>
                  <a:pt x="453923" y="942619"/>
                </a:lnTo>
                <a:lnTo>
                  <a:pt x="453923" y="1266685"/>
                </a:lnTo>
                <a:lnTo>
                  <a:pt x="413067" y="1280807"/>
                </a:lnTo>
                <a:lnTo>
                  <a:pt x="380225" y="1307706"/>
                </a:lnTo>
                <a:lnTo>
                  <a:pt x="358355" y="1344320"/>
                </a:lnTo>
                <a:lnTo>
                  <a:pt x="350405" y="1387589"/>
                </a:lnTo>
                <a:lnTo>
                  <a:pt x="360095" y="1435290"/>
                </a:lnTo>
                <a:lnTo>
                  <a:pt x="386486" y="1474114"/>
                </a:lnTo>
                <a:lnTo>
                  <a:pt x="388975" y="1475778"/>
                </a:lnTo>
                <a:lnTo>
                  <a:pt x="425538" y="1500225"/>
                </a:lnTo>
                <a:lnTo>
                  <a:pt x="473202" y="1509776"/>
                </a:lnTo>
                <a:lnTo>
                  <a:pt x="521144" y="1500124"/>
                </a:lnTo>
                <a:lnTo>
                  <a:pt x="557428" y="1475638"/>
                </a:lnTo>
                <a:lnTo>
                  <a:pt x="560158" y="1473796"/>
                </a:lnTo>
                <a:lnTo>
                  <a:pt x="586397" y="1434757"/>
                </a:lnTo>
                <a:lnTo>
                  <a:pt x="596011" y="1386954"/>
                </a:lnTo>
                <a:lnTo>
                  <a:pt x="588060" y="1343774"/>
                </a:lnTo>
                <a:lnTo>
                  <a:pt x="566191" y="1307299"/>
                </a:lnTo>
                <a:lnTo>
                  <a:pt x="557428" y="1300137"/>
                </a:lnTo>
                <a:lnTo>
                  <a:pt x="557428" y="1386954"/>
                </a:lnTo>
                <a:lnTo>
                  <a:pt x="550786" y="1419479"/>
                </a:lnTo>
                <a:lnTo>
                  <a:pt x="532676" y="1446123"/>
                </a:lnTo>
                <a:lnTo>
                  <a:pt x="505891" y="1464144"/>
                </a:lnTo>
                <a:lnTo>
                  <a:pt x="473202" y="1470761"/>
                </a:lnTo>
                <a:lnTo>
                  <a:pt x="440512" y="1464500"/>
                </a:lnTo>
                <a:lnTo>
                  <a:pt x="413740" y="1446606"/>
                </a:lnTo>
                <a:lnTo>
                  <a:pt x="395630" y="1419834"/>
                </a:lnTo>
                <a:lnTo>
                  <a:pt x="388975" y="1386954"/>
                </a:lnTo>
                <a:lnTo>
                  <a:pt x="395630" y="1354429"/>
                </a:lnTo>
                <a:lnTo>
                  <a:pt x="413740" y="1327772"/>
                </a:lnTo>
                <a:lnTo>
                  <a:pt x="440512" y="1309763"/>
                </a:lnTo>
                <a:lnTo>
                  <a:pt x="473202" y="1303147"/>
                </a:lnTo>
                <a:lnTo>
                  <a:pt x="505891" y="1309763"/>
                </a:lnTo>
                <a:lnTo>
                  <a:pt x="532676" y="1327772"/>
                </a:lnTo>
                <a:lnTo>
                  <a:pt x="550786" y="1354429"/>
                </a:lnTo>
                <a:lnTo>
                  <a:pt x="557428" y="1386954"/>
                </a:lnTo>
                <a:lnTo>
                  <a:pt x="557428" y="1300137"/>
                </a:lnTo>
                <a:lnTo>
                  <a:pt x="533349" y="1280439"/>
                </a:lnTo>
                <a:lnTo>
                  <a:pt x="492493" y="1266037"/>
                </a:lnTo>
                <a:lnTo>
                  <a:pt x="492493" y="942492"/>
                </a:lnTo>
                <a:lnTo>
                  <a:pt x="540664" y="937869"/>
                </a:lnTo>
                <a:lnTo>
                  <a:pt x="586041" y="928839"/>
                </a:lnTo>
                <a:lnTo>
                  <a:pt x="630326" y="915416"/>
                </a:lnTo>
                <a:lnTo>
                  <a:pt x="673074" y="897712"/>
                </a:lnTo>
                <a:lnTo>
                  <a:pt x="713879" y="875893"/>
                </a:lnTo>
                <a:lnTo>
                  <a:pt x="752348" y="850188"/>
                </a:lnTo>
                <a:lnTo>
                  <a:pt x="788111" y="820839"/>
                </a:lnTo>
                <a:lnTo>
                  <a:pt x="820839" y="788123"/>
                </a:lnTo>
                <a:lnTo>
                  <a:pt x="850188" y="752348"/>
                </a:lnTo>
                <a:lnTo>
                  <a:pt x="875893" y="713879"/>
                </a:lnTo>
                <a:lnTo>
                  <a:pt x="897699" y="673074"/>
                </a:lnTo>
                <a:lnTo>
                  <a:pt x="915416" y="630326"/>
                </a:lnTo>
                <a:lnTo>
                  <a:pt x="928839" y="586054"/>
                </a:lnTo>
                <a:lnTo>
                  <a:pt x="937869" y="540664"/>
                </a:lnTo>
                <a:lnTo>
                  <a:pt x="942403" y="494626"/>
                </a:lnTo>
                <a:lnTo>
                  <a:pt x="942835" y="483057"/>
                </a:lnTo>
                <a:lnTo>
                  <a:pt x="942975" y="471487"/>
                </a:lnTo>
                <a:close/>
              </a:path>
            </a:pathLst>
          </a:custGeom>
          <a:solidFill>
            <a:srgbClr val="F05F9E"/>
          </a:solidFill>
        </p:spPr>
        <p:txBody>
          <a:bodyPr wrap="square" lIns="0" tIns="0" rIns="0" bIns="0" rtlCol="0"/>
          <a:lstStyle/>
          <a:p>
            <a:pPr marL="0" algn="r" defTabSz="914400" rtl="1" eaLnBrk="1" latinLnBrk="0" hangingPunct="1"/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0553630" y="2591080"/>
            <a:ext cx="2317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65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3275895" y="1607108"/>
            <a:ext cx="942975" cy="1510030"/>
          </a:xfrm>
          <a:custGeom>
            <a:avLst/>
            <a:gdLst/>
            <a:ahLst/>
            <a:cxnLst/>
            <a:rect l="l" t="t" r="r" b="b"/>
            <a:pathLst>
              <a:path w="942975" h="1510030">
                <a:moveTo>
                  <a:pt x="942975" y="471487"/>
                </a:moveTo>
                <a:lnTo>
                  <a:pt x="940701" y="425272"/>
                </a:lnTo>
                <a:lnTo>
                  <a:pt x="933919" y="379501"/>
                </a:lnTo>
                <a:lnTo>
                  <a:pt x="922667" y="334619"/>
                </a:lnTo>
                <a:lnTo>
                  <a:pt x="907084" y="291045"/>
                </a:lnTo>
                <a:lnTo>
                  <a:pt x="887298" y="249224"/>
                </a:lnTo>
                <a:lnTo>
                  <a:pt x="863511" y="209537"/>
                </a:lnTo>
                <a:lnTo>
                  <a:pt x="835952" y="172377"/>
                </a:lnTo>
                <a:lnTo>
                  <a:pt x="804875" y="138087"/>
                </a:lnTo>
                <a:lnTo>
                  <a:pt x="770597" y="107022"/>
                </a:lnTo>
                <a:lnTo>
                  <a:pt x="733437" y="79451"/>
                </a:lnTo>
                <a:lnTo>
                  <a:pt x="693737" y="55664"/>
                </a:lnTo>
                <a:lnTo>
                  <a:pt x="651916" y="35890"/>
                </a:lnTo>
                <a:lnTo>
                  <a:pt x="608355" y="20294"/>
                </a:lnTo>
                <a:lnTo>
                  <a:pt x="563473" y="9055"/>
                </a:lnTo>
                <a:lnTo>
                  <a:pt x="517702" y="2260"/>
                </a:lnTo>
                <a:lnTo>
                  <a:pt x="471487" y="0"/>
                </a:lnTo>
                <a:lnTo>
                  <a:pt x="459917" y="139"/>
                </a:lnTo>
                <a:lnTo>
                  <a:pt x="413766" y="3543"/>
                </a:lnTo>
                <a:lnTo>
                  <a:pt x="368173" y="11455"/>
                </a:lnTo>
                <a:lnTo>
                  <a:pt x="323583" y="23787"/>
                </a:lnTo>
                <a:lnTo>
                  <a:pt x="280416" y="40449"/>
                </a:lnTo>
                <a:lnTo>
                  <a:pt x="239090" y="61252"/>
                </a:lnTo>
                <a:lnTo>
                  <a:pt x="199999" y="86004"/>
                </a:lnTo>
                <a:lnTo>
                  <a:pt x="163525" y="114465"/>
                </a:lnTo>
                <a:lnTo>
                  <a:pt x="130009" y="146380"/>
                </a:lnTo>
                <a:lnTo>
                  <a:pt x="99783" y="181406"/>
                </a:lnTo>
                <a:lnTo>
                  <a:pt x="73152" y="219240"/>
                </a:lnTo>
                <a:lnTo>
                  <a:pt x="50342" y="259499"/>
                </a:lnTo>
                <a:lnTo>
                  <a:pt x="31584" y="301802"/>
                </a:lnTo>
                <a:lnTo>
                  <a:pt x="17081" y="345732"/>
                </a:lnTo>
                <a:lnTo>
                  <a:pt x="6934" y="390880"/>
                </a:lnTo>
                <a:lnTo>
                  <a:pt x="1270" y="436803"/>
                </a:lnTo>
                <a:lnTo>
                  <a:pt x="0" y="471487"/>
                </a:lnTo>
                <a:lnTo>
                  <a:pt x="139" y="483057"/>
                </a:lnTo>
                <a:lnTo>
                  <a:pt x="3543" y="529196"/>
                </a:lnTo>
                <a:lnTo>
                  <a:pt x="11455" y="574789"/>
                </a:lnTo>
                <a:lnTo>
                  <a:pt x="23799" y="619379"/>
                </a:lnTo>
                <a:lnTo>
                  <a:pt x="40449" y="662546"/>
                </a:lnTo>
                <a:lnTo>
                  <a:pt x="61252" y="703884"/>
                </a:lnTo>
                <a:lnTo>
                  <a:pt x="86004" y="742975"/>
                </a:lnTo>
                <a:lnTo>
                  <a:pt x="114477" y="779449"/>
                </a:lnTo>
                <a:lnTo>
                  <a:pt x="146380" y="812952"/>
                </a:lnTo>
                <a:lnTo>
                  <a:pt x="181419" y="843178"/>
                </a:lnTo>
                <a:lnTo>
                  <a:pt x="219240" y="869823"/>
                </a:lnTo>
                <a:lnTo>
                  <a:pt x="259499" y="892632"/>
                </a:lnTo>
                <a:lnTo>
                  <a:pt x="301802" y="911377"/>
                </a:lnTo>
                <a:lnTo>
                  <a:pt x="345732" y="925893"/>
                </a:lnTo>
                <a:lnTo>
                  <a:pt x="390880" y="936028"/>
                </a:lnTo>
                <a:lnTo>
                  <a:pt x="436803" y="941692"/>
                </a:lnTo>
                <a:lnTo>
                  <a:pt x="453948" y="942606"/>
                </a:lnTo>
                <a:lnTo>
                  <a:pt x="453948" y="1266659"/>
                </a:lnTo>
                <a:lnTo>
                  <a:pt x="413092" y="1280782"/>
                </a:lnTo>
                <a:lnTo>
                  <a:pt x="380250" y="1307693"/>
                </a:lnTo>
                <a:lnTo>
                  <a:pt x="358381" y="1344307"/>
                </a:lnTo>
                <a:lnTo>
                  <a:pt x="350443" y="1387576"/>
                </a:lnTo>
                <a:lnTo>
                  <a:pt x="360133" y="1435277"/>
                </a:lnTo>
                <a:lnTo>
                  <a:pt x="386524" y="1474101"/>
                </a:lnTo>
                <a:lnTo>
                  <a:pt x="389013" y="1475765"/>
                </a:lnTo>
                <a:lnTo>
                  <a:pt x="425577" y="1500212"/>
                </a:lnTo>
                <a:lnTo>
                  <a:pt x="473240" y="1509763"/>
                </a:lnTo>
                <a:lnTo>
                  <a:pt x="521182" y="1500111"/>
                </a:lnTo>
                <a:lnTo>
                  <a:pt x="557466" y="1475625"/>
                </a:lnTo>
                <a:lnTo>
                  <a:pt x="560197" y="1473784"/>
                </a:lnTo>
                <a:lnTo>
                  <a:pt x="586435" y="1434731"/>
                </a:lnTo>
                <a:lnTo>
                  <a:pt x="596036" y="1386941"/>
                </a:lnTo>
                <a:lnTo>
                  <a:pt x="588098" y="1343748"/>
                </a:lnTo>
                <a:lnTo>
                  <a:pt x="566229" y="1307287"/>
                </a:lnTo>
                <a:lnTo>
                  <a:pt x="557466" y="1300124"/>
                </a:lnTo>
                <a:lnTo>
                  <a:pt x="557466" y="1386941"/>
                </a:lnTo>
                <a:lnTo>
                  <a:pt x="550811" y="1419466"/>
                </a:lnTo>
                <a:lnTo>
                  <a:pt x="532714" y="1446110"/>
                </a:lnTo>
                <a:lnTo>
                  <a:pt x="505929" y="1464119"/>
                </a:lnTo>
                <a:lnTo>
                  <a:pt x="473240" y="1470736"/>
                </a:lnTo>
                <a:lnTo>
                  <a:pt x="440550" y="1464487"/>
                </a:lnTo>
                <a:lnTo>
                  <a:pt x="413766" y="1446593"/>
                </a:lnTo>
                <a:lnTo>
                  <a:pt x="395668" y="1419821"/>
                </a:lnTo>
                <a:lnTo>
                  <a:pt x="389013" y="1386941"/>
                </a:lnTo>
                <a:lnTo>
                  <a:pt x="395668" y="1354404"/>
                </a:lnTo>
                <a:lnTo>
                  <a:pt x="413766" y="1327759"/>
                </a:lnTo>
                <a:lnTo>
                  <a:pt x="440550" y="1309751"/>
                </a:lnTo>
                <a:lnTo>
                  <a:pt x="473240" y="1303134"/>
                </a:lnTo>
                <a:lnTo>
                  <a:pt x="505929" y="1309751"/>
                </a:lnTo>
                <a:lnTo>
                  <a:pt x="532714" y="1327759"/>
                </a:lnTo>
                <a:lnTo>
                  <a:pt x="550811" y="1354404"/>
                </a:lnTo>
                <a:lnTo>
                  <a:pt x="557466" y="1386941"/>
                </a:lnTo>
                <a:lnTo>
                  <a:pt x="557466" y="1300124"/>
                </a:lnTo>
                <a:lnTo>
                  <a:pt x="533387" y="1280414"/>
                </a:lnTo>
                <a:lnTo>
                  <a:pt x="492531" y="1266024"/>
                </a:lnTo>
                <a:lnTo>
                  <a:pt x="492531" y="942479"/>
                </a:lnTo>
                <a:lnTo>
                  <a:pt x="540664" y="937869"/>
                </a:lnTo>
                <a:lnTo>
                  <a:pt x="586054" y="928839"/>
                </a:lnTo>
                <a:lnTo>
                  <a:pt x="630326" y="915403"/>
                </a:lnTo>
                <a:lnTo>
                  <a:pt x="673074" y="897699"/>
                </a:lnTo>
                <a:lnTo>
                  <a:pt x="713879" y="875893"/>
                </a:lnTo>
                <a:lnTo>
                  <a:pt x="752348" y="850188"/>
                </a:lnTo>
                <a:lnTo>
                  <a:pt x="788123" y="820826"/>
                </a:lnTo>
                <a:lnTo>
                  <a:pt x="820839" y="788111"/>
                </a:lnTo>
                <a:lnTo>
                  <a:pt x="850188" y="752348"/>
                </a:lnTo>
                <a:lnTo>
                  <a:pt x="875893" y="713879"/>
                </a:lnTo>
                <a:lnTo>
                  <a:pt x="897699" y="673074"/>
                </a:lnTo>
                <a:lnTo>
                  <a:pt x="915416" y="630326"/>
                </a:lnTo>
                <a:lnTo>
                  <a:pt x="928839" y="586041"/>
                </a:lnTo>
                <a:lnTo>
                  <a:pt x="937869" y="540664"/>
                </a:lnTo>
                <a:lnTo>
                  <a:pt x="942403" y="494614"/>
                </a:lnTo>
                <a:lnTo>
                  <a:pt x="942835" y="483057"/>
                </a:lnTo>
                <a:lnTo>
                  <a:pt x="942975" y="471487"/>
                </a:lnTo>
                <a:close/>
              </a:path>
            </a:pathLst>
          </a:custGeom>
          <a:solidFill>
            <a:srgbClr val="930077"/>
          </a:solidFill>
        </p:spPr>
        <p:txBody>
          <a:bodyPr wrap="square" lIns="0" tIns="0" rIns="0" bIns="0" rtlCol="0"/>
          <a:lstStyle/>
          <a:p>
            <a:pPr marL="0" algn="r" defTabSz="914400" rtl="1" eaLnBrk="1" latinLnBrk="0" hangingPunct="1"/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3633572" y="1832354"/>
            <a:ext cx="2317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6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6297492" y="859217"/>
            <a:ext cx="942975" cy="1510030"/>
          </a:xfrm>
          <a:custGeom>
            <a:avLst/>
            <a:gdLst/>
            <a:ahLst/>
            <a:cxnLst/>
            <a:rect l="l" t="t" r="r" b="b"/>
            <a:pathLst>
              <a:path w="942975" h="1510030">
                <a:moveTo>
                  <a:pt x="942975" y="471487"/>
                </a:moveTo>
                <a:lnTo>
                  <a:pt x="940714" y="425272"/>
                </a:lnTo>
                <a:lnTo>
                  <a:pt x="933919" y="379501"/>
                </a:lnTo>
                <a:lnTo>
                  <a:pt x="922680" y="334619"/>
                </a:lnTo>
                <a:lnTo>
                  <a:pt x="907097" y="291058"/>
                </a:lnTo>
                <a:lnTo>
                  <a:pt x="887310" y="249224"/>
                </a:lnTo>
                <a:lnTo>
                  <a:pt x="863523" y="209537"/>
                </a:lnTo>
                <a:lnTo>
                  <a:pt x="835964" y="172377"/>
                </a:lnTo>
                <a:lnTo>
                  <a:pt x="804887" y="138099"/>
                </a:lnTo>
                <a:lnTo>
                  <a:pt x="770597" y="107022"/>
                </a:lnTo>
                <a:lnTo>
                  <a:pt x="733437" y="79463"/>
                </a:lnTo>
                <a:lnTo>
                  <a:pt x="693750" y="55676"/>
                </a:lnTo>
                <a:lnTo>
                  <a:pt x="651929" y="35890"/>
                </a:lnTo>
                <a:lnTo>
                  <a:pt x="608355" y="20307"/>
                </a:lnTo>
                <a:lnTo>
                  <a:pt x="563473" y="9055"/>
                </a:lnTo>
                <a:lnTo>
                  <a:pt x="517702" y="2273"/>
                </a:lnTo>
                <a:lnTo>
                  <a:pt x="471487" y="0"/>
                </a:lnTo>
                <a:lnTo>
                  <a:pt x="459917" y="139"/>
                </a:lnTo>
                <a:lnTo>
                  <a:pt x="413778" y="3543"/>
                </a:lnTo>
                <a:lnTo>
                  <a:pt x="368185" y="11455"/>
                </a:lnTo>
                <a:lnTo>
                  <a:pt x="323596" y="23799"/>
                </a:lnTo>
                <a:lnTo>
                  <a:pt x="280428" y="40449"/>
                </a:lnTo>
                <a:lnTo>
                  <a:pt x="239090" y="61252"/>
                </a:lnTo>
                <a:lnTo>
                  <a:pt x="199999" y="86004"/>
                </a:lnTo>
                <a:lnTo>
                  <a:pt x="163525" y="114477"/>
                </a:lnTo>
                <a:lnTo>
                  <a:pt x="130022" y="146380"/>
                </a:lnTo>
                <a:lnTo>
                  <a:pt x="99796" y="181419"/>
                </a:lnTo>
                <a:lnTo>
                  <a:pt x="73152" y="219240"/>
                </a:lnTo>
                <a:lnTo>
                  <a:pt x="50342" y="259511"/>
                </a:lnTo>
                <a:lnTo>
                  <a:pt x="31597" y="301802"/>
                </a:lnTo>
                <a:lnTo>
                  <a:pt x="17081" y="345744"/>
                </a:lnTo>
                <a:lnTo>
                  <a:pt x="6946" y="390880"/>
                </a:lnTo>
                <a:lnTo>
                  <a:pt x="1282" y="436803"/>
                </a:lnTo>
                <a:lnTo>
                  <a:pt x="0" y="471487"/>
                </a:lnTo>
                <a:lnTo>
                  <a:pt x="152" y="483057"/>
                </a:lnTo>
                <a:lnTo>
                  <a:pt x="3556" y="529209"/>
                </a:lnTo>
                <a:lnTo>
                  <a:pt x="11468" y="574789"/>
                </a:lnTo>
                <a:lnTo>
                  <a:pt x="23799" y="619391"/>
                </a:lnTo>
                <a:lnTo>
                  <a:pt x="40462" y="662559"/>
                </a:lnTo>
                <a:lnTo>
                  <a:pt x="61264" y="703884"/>
                </a:lnTo>
                <a:lnTo>
                  <a:pt x="86017" y="742975"/>
                </a:lnTo>
                <a:lnTo>
                  <a:pt x="114477" y="779449"/>
                </a:lnTo>
                <a:lnTo>
                  <a:pt x="146380" y="812965"/>
                </a:lnTo>
                <a:lnTo>
                  <a:pt x="181419" y="843191"/>
                </a:lnTo>
                <a:lnTo>
                  <a:pt x="219252" y="869823"/>
                </a:lnTo>
                <a:lnTo>
                  <a:pt x="259511" y="892632"/>
                </a:lnTo>
                <a:lnTo>
                  <a:pt x="301815" y="911390"/>
                </a:lnTo>
                <a:lnTo>
                  <a:pt x="345744" y="925893"/>
                </a:lnTo>
                <a:lnTo>
                  <a:pt x="390893" y="936040"/>
                </a:lnTo>
                <a:lnTo>
                  <a:pt x="436816" y="941705"/>
                </a:lnTo>
                <a:lnTo>
                  <a:pt x="453923" y="942619"/>
                </a:lnTo>
                <a:lnTo>
                  <a:pt x="453923" y="1266672"/>
                </a:lnTo>
                <a:lnTo>
                  <a:pt x="413067" y="1280795"/>
                </a:lnTo>
                <a:lnTo>
                  <a:pt x="380238" y="1307693"/>
                </a:lnTo>
                <a:lnTo>
                  <a:pt x="358355" y="1344307"/>
                </a:lnTo>
                <a:lnTo>
                  <a:pt x="350418" y="1387576"/>
                </a:lnTo>
                <a:lnTo>
                  <a:pt x="360108" y="1435277"/>
                </a:lnTo>
                <a:lnTo>
                  <a:pt x="386499" y="1474101"/>
                </a:lnTo>
                <a:lnTo>
                  <a:pt x="388988" y="1475765"/>
                </a:lnTo>
                <a:lnTo>
                  <a:pt x="425551" y="1500212"/>
                </a:lnTo>
                <a:lnTo>
                  <a:pt x="473214" y="1509776"/>
                </a:lnTo>
                <a:lnTo>
                  <a:pt x="521157" y="1500111"/>
                </a:lnTo>
                <a:lnTo>
                  <a:pt x="557441" y="1475625"/>
                </a:lnTo>
                <a:lnTo>
                  <a:pt x="560171" y="1473784"/>
                </a:lnTo>
                <a:lnTo>
                  <a:pt x="586409" y="1434744"/>
                </a:lnTo>
                <a:lnTo>
                  <a:pt x="596011" y="1386941"/>
                </a:lnTo>
                <a:lnTo>
                  <a:pt x="588073" y="1343761"/>
                </a:lnTo>
                <a:lnTo>
                  <a:pt x="566204" y="1307287"/>
                </a:lnTo>
                <a:lnTo>
                  <a:pt x="557441" y="1300124"/>
                </a:lnTo>
                <a:lnTo>
                  <a:pt x="557441" y="1386941"/>
                </a:lnTo>
                <a:lnTo>
                  <a:pt x="550786" y="1419466"/>
                </a:lnTo>
                <a:lnTo>
                  <a:pt x="532688" y="1446110"/>
                </a:lnTo>
                <a:lnTo>
                  <a:pt x="505904" y="1464132"/>
                </a:lnTo>
                <a:lnTo>
                  <a:pt x="473214" y="1470748"/>
                </a:lnTo>
                <a:lnTo>
                  <a:pt x="440524" y="1464487"/>
                </a:lnTo>
                <a:lnTo>
                  <a:pt x="413740" y="1446593"/>
                </a:lnTo>
                <a:lnTo>
                  <a:pt x="395643" y="1419821"/>
                </a:lnTo>
                <a:lnTo>
                  <a:pt x="388988" y="1386941"/>
                </a:lnTo>
                <a:lnTo>
                  <a:pt x="395643" y="1354416"/>
                </a:lnTo>
                <a:lnTo>
                  <a:pt x="413740" y="1327759"/>
                </a:lnTo>
                <a:lnTo>
                  <a:pt x="440524" y="1309751"/>
                </a:lnTo>
                <a:lnTo>
                  <a:pt x="473214" y="1303134"/>
                </a:lnTo>
                <a:lnTo>
                  <a:pt x="505904" y="1309751"/>
                </a:lnTo>
                <a:lnTo>
                  <a:pt x="532688" y="1327759"/>
                </a:lnTo>
                <a:lnTo>
                  <a:pt x="550786" y="1354416"/>
                </a:lnTo>
                <a:lnTo>
                  <a:pt x="557441" y="1386941"/>
                </a:lnTo>
                <a:lnTo>
                  <a:pt x="557441" y="1300124"/>
                </a:lnTo>
                <a:lnTo>
                  <a:pt x="533361" y="1280426"/>
                </a:lnTo>
                <a:lnTo>
                  <a:pt x="492506" y="1266024"/>
                </a:lnTo>
                <a:lnTo>
                  <a:pt x="492506" y="942492"/>
                </a:lnTo>
                <a:lnTo>
                  <a:pt x="540677" y="937869"/>
                </a:lnTo>
                <a:lnTo>
                  <a:pt x="586054" y="928839"/>
                </a:lnTo>
                <a:lnTo>
                  <a:pt x="630339" y="915416"/>
                </a:lnTo>
                <a:lnTo>
                  <a:pt x="673074" y="897712"/>
                </a:lnTo>
                <a:lnTo>
                  <a:pt x="713892" y="875893"/>
                </a:lnTo>
                <a:lnTo>
                  <a:pt x="752360" y="850188"/>
                </a:lnTo>
                <a:lnTo>
                  <a:pt x="788123" y="820839"/>
                </a:lnTo>
                <a:lnTo>
                  <a:pt x="820839" y="788123"/>
                </a:lnTo>
                <a:lnTo>
                  <a:pt x="850201" y="752348"/>
                </a:lnTo>
                <a:lnTo>
                  <a:pt x="875906" y="713879"/>
                </a:lnTo>
                <a:lnTo>
                  <a:pt x="897712" y="673074"/>
                </a:lnTo>
                <a:lnTo>
                  <a:pt x="915416" y="630326"/>
                </a:lnTo>
                <a:lnTo>
                  <a:pt x="928852" y="586054"/>
                </a:lnTo>
                <a:lnTo>
                  <a:pt x="937882" y="540664"/>
                </a:lnTo>
                <a:lnTo>
                  <a:pt x="942416" y="494626"/>
                </a:lnTo>
                <a:lnTo>
                  <a:pt x="942835" y="483057"/>
                </a:lnTo>
                <a:lnTo>
                  <a:pt x="942975" y="471487"/>
                </a:lnTo>
                <a:close/>
              </a:path>
            </a:pathLst>
          </a:custGeom>
          <a:solidFill>
            <a:srgbClr val="930077"/>
          </a:solidFill>
        </p:spPr>
        <p:txBody>
          <a:bodyPr wrap="square" lIns="0" tIns="0" rIns="0" bIns="0" rtlCol="0"/>
          <a:lstStyle/>
          <a:p>
            <a:pPr marL="0" algn="r" defTabSz="914400" rtl="1" eaLnBrk="1" latinLnBrk="0" hangingPunct="1"/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6655147" y="1084469"/>
            <a:ext cx="2317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65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2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732543" y="4348941"/>
            <a:ext cx="1873885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he-IL" sz="2400" b="1" spc="310" dirty="0">
                <a:solidFill>
                  <a:srgbClr val="181818"/>
                </a:solidFill>
                <a:latin typeface="Trebuchet MS"/>
                <a:cs typeface="Trebuchet MS"/>
              </a:rPr>
              <a:t>הפעלת מודלי למידת מכונה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8852" y="6583247"/>
            <a:ext cx="163639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he-IL" sz="2400" b="1" spc="310" dirty="0">
                <a:solidFill>
                  <a:srgbClr val="181818"/>
                </a:solidFill>
                <a:latin typeface="Trebuchet MS"/>
                <a:cs typeface="Trebuchet MS"/>
              </a:rPr>
              <a:t>איסוף דאטה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493046" y="5840298"/>
            <a:ext cx="215011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he-IL" sz="2400" b="1" spc="310" dirty="0">
                <a:solidFill>
                  <a:srgbClr val="181818"/>
                </a:solidFill>
                <a:latin typeface="Trebuchet MS"/>
                <a:cs typeface="Trebuchet MS"/>
              </a:rPr>
              <a:t>ניקוי וניתוח הדאטה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582664" y="5106613"/>
            <a:ext cx="207200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he-IL" sz="2400" b="1" spc="310" dirty="0">
                <a:solidFill>
                  <a:srgbClr val="181818"/>
                </a:solidFill>
                <a:latin typeface="Trebuchet MS"/>
                <a:cs typeface="Trebuchet MS"/>
              </a:rPr>
              <a:t>ויזוליזציות וניתוח הנתונים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661127" y="3559723"/>
            <a:ext cx="217678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he-IL" sz="2400" b="1" spc="310" dirty="0">
                <a:solidFill>
                  <a:srgbClr val="181818"/>
                </a:solidFill>
                <a:latin typeface="Trebuchet MS"/>
                <a:cs typeface="Trebuchet MS"/>
              </a:rPr>
              <a:t>ניתוח התוצאות 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5961804" y="2781267"/>
            <a:ext cx="1618615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he-IL" sz="2400" b="1" spc="375" dirty="0">
                <a:solidFill>
                  <a:srgbClr val="181818"/>
                </a:solidFill>
                <a:latin typeface="Trebuchet MS"/>
                <a:cs typeface="Arial"/>
              </a:rPr>
              <a:t>בחירת המודל הטוב ביותר ומימושו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912040" y="6602921"/>
            <a:ext cx="15283180" cy="3730625"/>
          </a:xfrm>
          <a:custGeom>
            <a:avLst/>
            <a:gdLst/>
            <a:ahLst/>
            <a:cxnLst/>
            <a:rect l="l" t="t" r="r" b="b"/>
            <a:pathLst>
              <a:path w="15283180" h="3730625">
                <a:moveTo>
                  <a:pt x="15283101" y="3730276"/>
                </a:moveTo>
                <a:lnTo>
                  <a:pt x="0" y="3730276"/>
                </a:lnTo>
                <a:lnTo>
                  <a:pt x="15283101" y="0"/>
                </a:lnTo>
                <a:lnTo>
                  <a:pt x="15283101" y="37302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algn="r" defTabSz="914400" rtl="1" eaLnBrk="1" latinLnBrk="0" hangingPunct="1"/>
            <a:endParaRPr/>
          </a:p>
        </p:txBody>
      </p:sp>
      <p:sp>
        <p:nvSpPr>
          <p:cNvPr id="31" name="object 3">
            <a:extLst>
              <a:ext uri="{FF2B5EF4-FFF2-40B4-BE49-F238E27FC236}">
                <a16:creationId xmlns:a16="http://schemas.microsoft.com/office/drawing/2014/main" id="{7E5037E3-BE86-8595-426B-18AA3A2CAC5A}"/>
              </a:ext>
            </a:extLst>
          </p:cNvPr>
          <p:cNvSpPr txBox="1">
            <a:spLocks/>
          </p:cNvSpPr>
          <p:nvPr/>
        </p:nvSpPr>
        <p:spPr>
          <a:xfrm>
            <a:off x="-1119355" y="-11281"/>
            <a:ext cx="13780482" cy="1640955"/>
          </a:xfrm>
          <a:prstGeom prst="rect">
            <a:avLst/>
          </a:prstGeom>
        </p:spPr>
        <p:txBody>
          <a:bodyPr vert="horz" wrap="square" lIns="0" tIns="16204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6160135">
              <a:spcBef>
                <a:spcPts val="120"/>
              </a:spcBef>
            </a:pPr>
            <a:r>
              <a:rPr lang="he-IL" sz="9600" kern="0" spc="360" dirty="0">
                <a:solidFill>
                  <a:srgbClr val="04092F"/>
                </a:solidFill>
                <a:latin typeface="Arial"/>
                <a:cs typeface="Arial"/>
              </a:rPr>
              <a:t>תהליך העבודה</a:t>
            </a:r>
            <a:endParaRPr lang="he-IL" sz="9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3">
            <a:extLst>
              <a:ext uri="{FF2B5EF4-FFF2-40B4-BE49-F238E27FC236}">
                <a16:creationId xmlns:a16="http://schemas.microsoft.com/office/drawing/2014/main" id="{DA6BC9D9-2921-6638-BC83-85D983DA16E7}"/>
              </a:ext>
            </a:extLst>
          </p:cNvPr>
          <p:cNvSpPr txBox="1">
            <a:spLocks/>
          </p:cNvSpPr>
          <p:nvPr/>
        </p:nvSpPr>
        <p:spPr>
          <a:xfrm>
            <a:off x="7391400" y="167194"/>
            <a:ext cx="11074003" cy="1640955"/>
          </a:xfrm>
          <a:prstGeom prst="rect">
            <a:avLst/>
          </a:prstGeom>
        </p:spPr>
        <p:txBody>
          <a:bodyPr vert="horz" wrap="square" lIns="0" tIns="16204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6160135">
              <a:spcBef>
                <a:spcPts val="120"/>
              </a:spcBef>
            </a:pPr>
            <a:r>
              <a:rPr lang="he-IL" sz="9600" kern="0" spc="360" dirty="0">
                <a:solidFill>
                  <a:srgbClr val="04092F"/>
                </a:solidFill>
                <a:latin typeface="Arial"/>
                <a:cs typeface="Arial"/>
              </a:rPr>
              <a:t>הדאטה</a:t>
            </a:r>
            <a:endParaRPr lang="he-IL" sz="9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7" name="object 13">
            <a:extLst>
              <a:ext uri="{FF2B5EF4-FFF2-40B4-BE49-F238E27FC236}">
                <a16:creationId xmlns:a16="http://schemas.microsoft.com/office/drawing/2014/main" id="{1CFCBC93-6576-0BB5-59A4-09406739132A}"/>
              </a:ext>
            </a:extLst>
          </p:cNvPr>
          <p:cNvSpPr/>
          <p:nvPr/>
        </p:nvSpPr>
        <p:spPr>
          <a:xfrm>
            <a:off x="968911" y="8770794"/>
            <a:ext cx="31115" cy="189230"/>
          </a:xfrm>
          <a:custGeom>
            <a:avLst/>
            <a:gdLst/>
            <a:ahLst/>
            <a:cxnLst/>
            <a:rect l="l" t="t" r="r" b="b"/>
            <a:pathLst>
              <a:path w="31115" h="189229">
                <a:moveTo>
                  <a:pt x="23683" y="188953"/>
                </a:moveTo>
                <a:lnTo>
                  <a:pt x="15256" y="188953"/>
                </a:lnTo>
                <a:lnTo>
                  <a:pt x="6829" y="188953"/>
                </a:lnTo>
                <a:lnTo>
                  <a:pt x="0" y="182100"/>
                </a:lnTo>
                <a:lnTo>
                  <a:pt x="0" y="6853"/>
                </a:lnTo>
                <a:lnTo>
                  <a:pt x="6829" y="0"/>
                </a:lnTo>
                <a:lnTo>
                  <a:pt x="23683" y="0"/>
                </a:lnTo>
                <a:lnTo>
                  <a:pt x="30512" y="6853"/>
                </a:lnTo>
                <a:lnTo>
                  <a:pt x="30512" y="182100"/>
                </a:lnTo>
                <a:lnTo>
                  <a:pt x="23683" y="188953"/>
                </a:lnTo>
                <a:close/>
              </a:path>
            </a:pathLst>
          </a:custGeom>
          <a:solidFill>
            <a:srgbClr val="1221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B2467A3-B768-EC30-B02C-060694D2109A}"/>
              </a:ext>
            </a:extLst>
          </p:cNvPr>
          <p:cNvSpPr txBox="1"/>
          <p:nvPr/>
        </p:nvSpPr>
        <p:spPr>
          <a:xfrm>
            <a:off x="5105400" y="1181100"/>
            <a:ext cx="12770749" cy="4528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Wisconsin Diagnostic dataset from University of Wisconsin</a:t>
            </a: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הדאטה לקוח מ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Kaggle</a:t>
            </a:r>
            <a:r>
              <a:rPr lang="he-IL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אך קיים גם ב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UCI Machine Learning Repository - </a:t>
            </a: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32 מאפיינים שונים של שד </a:t>
            </a: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תמונות של סרטן השד </a:t>
            </a: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569 תצפיות, מתוכם 357 שפירים ו- 212 ממאירים (62.74% שפיר ו- 37.26% ממאיר) 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3C0D9AC-432B-B293-AD04-260408190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7124700"/>
            <a:ext cx="14465726" cy="280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378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6">
            <a:extLst>
              <a:ext uri="{FF2B5EF4-FFF2-40B4-BE49-F238E27FC236}">
                <a16:creationId xmlns:a16="http://schemas.microsoft.com/office/drawing/2014/main" id="{A923CC77-D551-E615-8B54-5FAF438D9EF3}"/>
              </a:ext>
            </a:extLst>
          </p:cNvPr>
          <p:cNvSpPr txBox="1">
            <a:spLocks/>
          </p:cNvSpPr>
          <p:nvPr/>
        </p:nvSpPr>
        <p:spPr>
          <a:xfrm>
            <a:off x="685800" y="419100"/>
            <a:ext cx="6401435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8000" kern="0" dirty="0">
                <a:solidFill>
                  <a:schemeClr val="tx1"/>
                </a:solidFill>
              </a:rPr>
              <a:t>HEATMAP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8AF43B-0F16-7447-1C98-6540CBC4A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1028700"/>
            <a:ext cx="8458200" cy="889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1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E4E053-CA08-7C83-8500-08BD4F2DA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964" y="1026420"/>
            <a:ext cx="6648836" cy="5976310"/>
          </a:xfrm>
          <a:prstGeom prst="rect">
            <a:avLst/>
          </a:prstGeom>
        </p:spPr>
      </p:pic>
      <p:sp>
        <p:nvSpPr>
          <p:cNvPr id="3" name="object 26">
            <a:extLst>
              <a:ext uri="{FF2B5EF4-FFF2-40B4-BE49-F238E27FC236}">
                <a16:creationId xmlns:a16="http://schemas.microsoft.com/office/drawing/2014/main" id="{93396935-57CB-7D71-D621-E50D58D94A15}"/>
              </a:ext>
            </a:extLst>
          </p:cNvPr>
          <p:cNvSpPr txBox="1">
            <a:spLocks/>
          </p:cNvSpPr>
          <p:nvPr/>
        </p:nvSpPr>
        <p:spPr>
          <a:xfrm>
            <a:off x="838200" y="342900"/>
            <a:ext cx="6401435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8800" kern="0" dirty="0">
                <a:solidFill>
                  <a:schemeClr val="tx1"/>
                </a:solidFill>
                <a:latin typeface="Lucida Bright" panose="02040602050505020304" pitchFamily="18" charset="77"/>
              </a:rPr>
              <a:t>Boxplot</a:t>
            </a:r>
            <a:endParaRPr lang="en-US" sz="8800" kern="0" dirty="0">
              <a:solidFill>
                <a:schemeClr val="tx1"/>
              </a:solidFill>
              <a:latin typeface="Lucida Bright" panose="02040602050505020304" pitchFamily="18" charset="77"/>
              <a:ea typeface="Segoe UI Symbol" panose="020B0502040204020203" pitchFamily="34" charset="0"/>
              <a:cs typeface="Calibri"/>
            </a:endParaRPr>
          </a:p>
        </p:txBody>
      </p:sp>
      <p:pic>
        <p:nvPicPr>
          <p:cNvPr id="1026" name="Picture 2" descr="Box Plot | Simply Psychology">
            <a:extLst>
              <a:ext uri="{FF2B5EF4-FFF2-40B4-BE49-F238E27FC236}">
                <a16:creationId xmlns:a16="http://schemas.microsoft.com/office/drawing/2014/main" id="{14E839E6-7C6A-E802-199A-DF6BC8A5F5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56"/>
          <a:stretch/>
        </p:blipFill>
        <p:spPr bwMode="auto">
          <a:xfrm>
            <a:off x="11582400" y="7658100"/>
            <a:ext cx="4612869" cy="211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347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31E3C896-5637-C8AB-5585-F92002616138}"/>
              </a:ext>
            </a:extLst>
          </p:cNvPr>
          <p:cNvSpPr txBox="1">
            <a:spLocks/>
          </p:cNvSpPr>
          <p:nvPr/>
        </p:nvSpPr>
        <p:spPr>
          <a:xfrm>
            <a:off x="533400" y="342900"/>
            <a:ext cx="7180896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marR="5080" defTabSz="914400" rtl="1" eaLnBrk="1" latinLnBrk="0" hangingPunct="1">
              <a:spcBef>
                <a:spcPts val="100"/>
              </a:spcBef>
            </a:pPr>
            <a:r>
              <a:rPr lang="en-US" sz="6000" kern="0" spc="-395" dirty="0">
                <a:solidFill>
                  <a:sysClr val="windowText" lastClr="000000"/>
                </a:solidFill>
                <a:latin typeface="Lucida Bright" panose="02040602050505020304" pitchFamily="18" charset="77"/>
              </a:rPr>
              <a:t>Fit transform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498E9A-BE68-5681-4AA0-F78D8E5D7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0" y="6391937"/>
            <a:ext cx="6109855" cy="186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C85696-6429-71C5-3882-B5D308122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123" y="2028163"/>
            <a:ext cx="8432800" cy="2209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480A8E-C677-34A4-BA66-AD8CFF2AE286}"/>
              </a:ext>
            </a:extLst>
          </p:cNvPr>
          <p:cNvSpPr txBox="1"/>
          <p:nvPr/>
        </p:nvSpPr>
        <p:spPr>
          <a:xfrm>
            <a:off x="11810122" y="5325763"/>
            <a:ext cx="386920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u="sng" dirty="0"/>
              <a:t>Standardization</a:t>
            </a:r>
            <a:endParaRPr lang="he-IL" sz="4400" b="1" u="sng" dirty="0"/>
          </a:p>
          <a:p>
            <a:endParaRPr lang="en-IL" sz="4400" b="1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E02694-20A3-DCB6-426C-D6B647845B73}"/>
              </a:ext>
            </a:extLst>
          </p:cNvPr>
          <p:cNvSpPr txBox="1"/>
          <p:nvPr/>
        </p:nvSpPr>
        <p:spPr>
          <a:xfrm>
            <a:off x="10870115" y="810977"/>
            <a:ext cx="55532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u="sng" dirty="0"/>
              <a:t>Min Max Scaler</a:t>
            </a:r>
            <a:endParaRPr lang="en-IL" sz="4400" b="1" u="sng" dirty="0"/>
          </a:p>
        </p:txBody>
      </p:sp>
    </p:spTree>
    <p:extLst>
      <p:ext uri="{BB962C8B-B14F-4D97-AF65-F5344CB8AC3E}">
        <p14:creationId xmlns:p14="http://schemas.microsoft.com/office/powerpoint/2010/main" val="337461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9E759A91-CA2D-E0E7-561A-1C4A949DBAF3}"/>
              </a:ext>
            </a:extLst>
          </p:cNvPr>
          <p:cNvSpPr/>
          <p:nvPr/>
        </p:nvSpPr>
        <p:spPr>
          <a:xfrm>
            <a:off x="11030636" y="3373662"/>
            <a:ext cx="3112262" cy="2915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8BBE908-7EBF-B7CA-276A-CD3E4C955D51}"/>
              </a:ext>
            </a:extLst>
          </p:cNvPr>
          <p:cNvSpPr/>
          <p:nvPr/>
        </p:nvSpPr>
        <p:spPr>
          <a:xfrm>
            <a:off x="14656389" y="3370874"/>
            <a:ext cx="3112262" cy="2915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48239E5F-3183-62AE-4E6C-D115ED1480F7}"/>
              </a:ext>
            </a:extLst>
          </p:cNvPr>
          <p:cNvSpPr/>
          <p:nvPr/>
        </p:nvSpPr>
        <p:spPr>
          <a:xfrm>
            <a:off x="7257365" y="3370874"/>
            <a:ext cx="3112261" cy="29156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D4AE1BCB-DCEC-DDF8-22B7-A36D90E1F156}"/>
              </a:ext>
            </a:extLst>
          </p:cNvPr>
          <p:cNvSpPr txBox="1">
            <a:spLocks/>
          </p:cNvSpPr>
          <p:nvPr/>
        </p:nvSpPr>
        <p:spPr>
          <a:xfrm>
            <a:off x="9210289" y="346442"/>
            <a:ext cx="7615924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US" sz="7200" kern="0" spc="-125" dirty="0">
                <a:solidFill>
                  <a:sysClr val="windowText" lastClr="000000"/>
                </a:solidFill>
                <a:latin typeface="Lucida Bright" panose="02040602050505020304" pitchFamily="18" charset="77"/>
              </a:rPr>
              <a:t>Machine</a:t>
            </a:r>
            <a:r>
              <a:rPr lang="en-US" sz="7200" kern="0" spc="-810" dirty="0">
                <a:solidFill>
                  <a:sysClr val="windowText" lastClr="000000"/>
                </a:solidFill>
                <a:latin typeface="Lucida Bright" panose="02040602050505020304" pitchFamily="18" charset="77"/>
              </a:rPr>
              <a:t> </a:t>
            </a:r>
            <a:r>
              <a:rPr lang="en-US" sz="7200" kern="0" spc="-254" dirty="0">
                <a:solidFill>
                  <a:sysClr val="windowText" lastClr="000000"/>
                </a:solidFill>
                <a:latin typeface="Lucida Bright" panose="02040602050505020304" pitchFamily="18" charset="77"/>
              </a:rPr>
              <a:t>Learning Model’s</a:t>
            </a:r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07F77B0E-85D4-8BB9-C9F5-7FD8DD343C8A}"/>
              </a:ext>
            </a:extLst>
          </p:cNvPr>
          <p:cNvSpPr txBox="1"/>
          <p:nvPr/>
        </p:nvSpPr>
        <p:spPr>
          <a:xfrm>
            <a:off x="10793861" y="7104420"/>
            <a:ext cx="3625751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800" spc="135" dirty="0">
                <a:solidFill>
                  <a:srgbClr val="04092F"/>
                </a:solidFill>
                <a:latin typeface="Lucida Bright" panose="02040602050505020304" pitchFamily="18" charset="77"/>
                <a:cs typeface="Arial"/>
              </a:rPr>
              <a:t>Random Forest Classification</a:t>
            </a:r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07CFD584-8D27-F888-C7F9-240BE83AF997}"/>
              </a:ext>
            </a:extLst>
          </p:cNvPr>
          <p:cNvSpPr txBox="1"/>
          <p:nvPr/>
        </p:nvSpPr>
        <p:spPr>
          <a:xfrm>
            <a:off x="14419583" y="7101632"/>
            <a:ext cx="3625751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 defTabSz="914400" rtl="1" eaLnBrk="1" latinLnBrk="0" hangingPunct="1">
              <a:lnSpc>
                <a:spcPct val="100000"/>
              </a:lnSpc>
              <a:spcBef>
                <a:spcPts val="100"/>
              </a:spcBef>
            </a:pPr>
            <a:r>
              <a:rPr lang="en-US" sz="2800" spc="135" dirty="0">
                <a:solidFill>
                  <a:srgbClr val="04092F"/>
                </a:solidFill>
                <a:latin typeface="Lucida Bright" panose="02040602050505020304" pitchFamily="18" charset="77"/>
                <a:cs typeface="Arial"/>
              </a:rPr>
              <a:t>Logistic Regression</a:t>
            </a:r>
            <a:endParaRPr sz="2800" dirty="0">
              <a:latin typeface="Lucida Bright" panose="02040602050505020304" pitchFamily="18" charset="77"/>
              <a:cs typeface="Arial"/>
            </a:endParaRPr>
          </a:p>
        </p:txBody>
      </p:sp>
      <p:sp>
        <p:nvSpPr>
          <p:cNvPr id="10" name="object 13">
            <a:extLst>
              <a:ext uri="{FF2B5EF4-FFF2-40B4-BE49-F238E27FC236}">
                <a16:creationId xmlns:a16="http://schemas.microsoft.com/office/drawing/2014/main" id="{37686407-8B3C-F673-9689-68D39A3F3B4B}"/>
              </a:ext>
            </a:extLst>
          </p:cNvPr>
          <p:cNvSpPr txBox="1"/>
          <p:nvPr/>
        </p:nvSpPr>
        <p:spPr>
          <a:xfrm>
            <a:off x="7020560" y="7101632"/>
            <a:ext cx="3625751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latin typeface="Lucida Bright" panose="02040602050505020304" pitchFamily="18" charset="77"/>
              </a:rPr>
              <a:t>k-nearest neighbors (k-NN)</a:t>
            </a:r>
            <a:endParaRPr sz="4000" dirty="0">
              <a:latin typeface="Lucida Bright" panose="02040602050505020304" pitchFamily="18" charset="7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5972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6355</TotalTime>
  <Words>320</Words>
  <Application>Microsoft Macintosh PowerPoint</Application>
  <PresentationFormat>Custom</PresentationFormat>
  <Paragraphs>69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Arial</vt:lpstr>
      <vt:lpstr>Calibri</vt:lpstr>
      <vt:lpstr>charter</vt:lpstr>
      <vt:lpstr>charter</vt:lpstr>
      <vt:lpstr>Lato</vt:lpstr>
      <vt:lpstr>Lucida Bright</vt:lpstr>
      <vt:lpstr>Lucida Sans</vt:lpstr>
      <vt:lpstr>Roboto Slab</vt:lpstr>
      <vt:lpstr>Tahoma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ical</dc:title>
  <dc:creator>Linoy Cohen</dc:creator>
  <cp:keywords>DAFJCDExt74,BAEpOo-UBGE</cp:keywords>
  <cp:lastModifiedBy>Microsoft Office User</cp:lastModifiedBy>
  <cp:revision>48</cp:revision>
  <dcterms:created xsi:type="dcterms:W3CDTF">2022-08-16T07:57:08Z</dcterms:created>
  <dcterms:modified xsi:type="dcterms:W3CDTF">2022-08-20T18:07:39Z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2022-08-16T00:00:00Z</vt:filetime>
  </property>
  <property fmtid="{D5CDD505-2E9C-101B-9397-08002B2CF9AE}" pid="3" name="Creator">
    <vt:lpwstr>Canva</vt:lpwstr>
  </property>
  <property fmtid="{D5CDD505-2E9C-101B-9397-08002B2CF9AE}" pid="4" name="LastSaved">
    <vt:filetime>2022-08-16T00:00:00Z</vt:filetime>
  </property>
</Properties>
</file>